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619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16.11.2015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maxandmaudes.com/images/products/2311.jpg&amp;imgrefurl=http://www.maxandmaudes.com/swimwear.htm&amp;h=214&amp;w=176&amp;sz=40&amp;hl=en&amp;start=1&amp;tbnid=uUmbP3mbU1ALvM:&amp;tbnh=106&amp;tbnw=87&amp;prev=/images?q=bathing+suit+for+kids&amp;svnum=10&amp;hl=en&amp;lr=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7117180" cy="1470025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VÜCUDUN SENİNDİR,</a:t>
            </a:r>
            <a:br>
              <a:rPr lang="tr-TR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ONU KORU.</a:t>
            </a:r>
            <a:endParaRPr lang="tr-TR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43608" y="4149080"/>
            <a:ext cx="7117180" cy="2520280"/>
          </a:xfrm>
        </p:spPr>
        <p:txBody>
          <a:bodyPr>
            <a:noAutofit/>
          </a:bodyPr>
          <a:lstStyle/>
          <a:p>
            <a:pPr marL="342900" indent="-342900">
              <a:buClr>
                <a:srgbClr val="FF6600"/>
              </a:buClr>
              <a:buSzPct val="107000"/>
              <a:buFont typeface="Century Gothic" panose="020B0502020202020204" pitchFamily="34" charset="0"/>
              <a:buChar char="♫"/>
            </a:pPr>
            <a:r>
              <a:rPr lang="tr-TR" sz="2400" dirty="0" smtClean="0">
                <a:solidFill>
                  <a:schemeClr val="bg2">
                    <a:lumMod val="25000"/>
                  </a:schemeClr>
                </a:solidFill>
              </a:rPr>
              <a:t>Vücudumuz bize aittir. </a:t>
            </a:r>
          </a:p>
          <a:p>
            <a:pPr marL="342900" indent="-342900">
              <a:buClr>
                <a:srgbClr val="FF6600"/>
              </a:buClr>
              <a:buSzPct val="107000"/>
              <a:buFont typeface="Century Gothic" panose="020B0502020202020204" pitchFamily="34" charset="0"/>
              <a:buChar char="♫"/>
            </a:pPr>
            <a:endParaRPr lang="tr-T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Clr>
                <a:srgbClr val="FF6600"/>
              </a:buClr>
              <a:buSzPct val="107000"/>
              <a:buFont typeface="Century Gothic" panose="020B0502020202020204" pitchFamily="34" charset="0"/>
              <a:buChar char="♫"/>
            </a:pPr>
            <a:r>
              <a:rPr lang="tr-TR" sz="2400" dirty="0" smtClean="0">
                <a:solidFill>
                  <a:schemeClr val="bg2">
                    <a:lumMod val="25000"/>
                  </a:schemeClr>
                </a:solidFill>
              </a:rPr>
              <a:t>Vücudumuzu korumak hem sorumluluğumuz hem de hakkımızdır.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99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262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62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4788024" y="116633"/>
            <a:ext cx="4248472" cy="1512168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7000"/>
            </a:schemeClr>
          </a:solidFill>
          <a:ln w="38100">
            <a:solidFill>
              <a:srgbClr val="FF7619">
                <a:alpha val="47000"/>
              </a:srgbClr>
            </a:solidFill>
          </a:ln>
          <a:effectLst>
            <a:outerShdw blurRad="50800" dist="139700" dir="3300000" algn="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Vücudumuzun özel yerleri nerelerdir? Sorusu sorulur öğrencilere.</a:t>
            </a:r>
            <a:endParaRPr lang="tr-TR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691680" y="1628801"/>
            <a:ext cx="5220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Denize girerken kapattı</a:t>
            </a:r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ımız yerlerimiz özel yerlerimizdir.</a:t>
            </a:r>
            <a:endParaRPr lang="tr-TR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7" name="Picture 2" descr="C:\Users\SerdaL\Desktop\emerson-jrb_mediu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1328">
            <a:off x="4567254" y="4422541"/>
            <a:ext cx="1905000" cy="1905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231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9F6"/>
              </a:clrFrom>
              <a:clrTo>
                <a:srgbClr val="FEF9F6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7788">
            <a:off x="2165045" y="4308240"/>
            <a:ext cx="1751013" cy="21336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1495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19672" y="1689479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İ</a:t>
            </a:r>
            <a:r>
              <a:rPr lang="tr-T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yi dokunmalar kendimizi iyi ve güvende hissetmemizi sa</a:t>
            </a:r>
            <a:r>
              <a:rPr lang="tr-T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lar.</a:t>
            </a:r>
            <a:endParaRPr lang="tr-T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2050" name="Picture 2" descr="C:\Users\admin\Desktop\Diğer\1-ÇOCUKLARDA CİNSEL İSTİSMAR\Yeni klasör\İ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19181"/>
            <a:ext cx="2720281" cy="2387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336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296996" y="476672"/>
            <a:ext cx="43794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Kötü dokunmalar kendimizi öfkeli </a:t>
            </a:r>
          </a:p>
          <a:p>
            <a:r>
              <a:rPr lang="tr-T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ve rahatsız hissetmemize neden olurlar.</a:t>
            </a:r>
          </a:p>
          <a:p>
            <a:pPr algn="ctr"/>
            <a:endParaRPr lang="tr-TR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tr-T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tr-TR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Kendimizi kötü dokunmalardan korumak zorundayız.</a:t>
            </a:r>
            <a:endParaRPr lang="tr-TR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3074" name="Picture 2" descr="C:\Users\admin\Desktop\Diğer\1-ÇOCUKLARDA CİNSEL İSTİSMAR\Yeni klasör\İ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59053"/>
            <a:ext cx="2088232" cy="3944438"/>
          </a:xfrm>
          <a:prstGeom prst="rect">
            <a:avLst/>
          </a:prstGeom>
          <a:ln>
            <a:noFill/>
          </a:ln>
          <a:effectLst>
            <a:outerShdw blurRad="292100" dist="139700" dir="78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38771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707904" y="576201"/>
            <a:ext cx="5040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Kötü dokunan ki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i, bu dokunmayı kimseye söylemememizi isteyebilirler.</a:t>
            </a:r>
          </a:p>
          <a:p>
            <a:pPr algn="ctr"/>
            <a:endParaRPr lang="tr-TR" sz="28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Bunun bir sır oldu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unu ve aranızda kalması gerekti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ini söyleyebilirler. Bunun için size hediyeler verebilirler.</a:t>
            </a:r>
          </a:p>
          <a:p>
            <a:pPr algn="ctr"/>
            <a:endParaRPr lang="tr-TR" sz="28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Ya da sizi korkutabilirler.</a:t>
            </a:r>
            <a:endParaRPr lang="tr-TR" sz="28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4098" name="Picture 2" descr="C:\Users\admin\Desktop\Diğer\1-ÇOCUKLARDA CİNSEL İSTİSMAR\Yeni klasör\İ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5104"/>
            <a:ext cx="2305979" cy="1474076"/>
          </a:xfrm>
          <a:prstGeom prst="rect">
            <a:avLst/>
          </a:prstGeom>
          <a:ln>
            <a:noFill/>
          </a:ln>
          <a:effectLst>
            <a:outerShdw blurRad="292100" dist="139700" dir="72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\Desktop\Diğer\1-ÇOCUKLARDA CİNSEL İSTİSMAR\Yeni klasör\İ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38" y="404664"/>
            <a:ext cx="3021819" cy="1901144"/>
          </a:xfrm>
          <a:prstGeom prst="rect">
            <a:avLst/>
          </a:prstGeom>
          <a:ln>
            <a:noFill/>
          </a:ln>
          <a:effectLst>
            <a:outerShdw blurRad="292100" dist="139700" dir="72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dmin\Desktop\Diğer\1-ÇOCUKLARDA CİNSEL İSTİSMAR\Yeni klasör\İ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00528"/>
            <a:ext cx="1927544" cy="1191329"/>
          </a:xfrm>
          <a:prstGeom prst="rect">
            <a:avLst/>
          </a:prstGeom>
          <a:ln>
            <a:noFill/>
          </a:ln>
          <a:effectLst>
            <a:outerShdw blurRad="292100" dist="139700" dir="72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70985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597832" y="2780928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Hayır, yapma </a:t>
            </a:r>
          </a:p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ya da </a:t>
            </a:r>
          </a:p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dur </a:t>
            </a:r>
          </a:p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diyebilirsin!</a:t>
            </a:r>
            <a:endParaRPr lang="tr-TR" sz="28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6146" name="Picture 2" descr="C:\Users\admin\Desktop\Diğer\1-ÇOCUKLARDA CİNSEL İSTİSMAR\Yeni klasör\İ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02155"/>
            <a:ext cx="2016224" cy="3149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395536" y="12127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Vücudunu kötü dokunmalardan korumak için neler yapabilirsiniz?</a:t>
            </a:r>
            <a:endParaRPr lang="tr-TR" sz="2800" kern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5153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04599" y="2132856"/>
            <a:ext cx="35496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Ailen, arkada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ın ya da ö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retmenin gibi güvenebilece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in birisine anlat.</a:t>
            </a:r>
            <a:endParaRPr lang="tr-TR" sz="28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5122" name="Picture 2" descr="C:\Users\admin\Desktop\Diğer\1-ÇOCUKLARDA CİNSEL İSTİSMAR\Yeni klasör\İ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44072"/>
            <a:ext cx="2063664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82227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4283968" y="2821002"/>
            <a:ext cx="3549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Kar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ı koy ve sertçe it!</a:t>
            </a:r>
            <a:endParaRPr lang="tr-TR" sz="28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7170" name="Picture 2" descr="C:\Users\admin\Desktop\Diğer\1-ÇOCUKLARDA CİNSEL İSTİSMAR\Yeni klasör\İ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84971"/>
            <a:ext cx="2088232" cy="3026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97515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187624" y="2609909"/>
            <a:ext cx="3549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Saldıran ki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iden kaç, uzakla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!</a:t>
            </a:r>
            <a:endParaRPr lang="tr-TR" sz="28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8194" name="Picture 2" descr="C:\Users\admin\Desktop\Diğer\1-ÇOCUKLARDA CİNSEL İSTİSMAR\Yeni klasör\İ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7"/>
            <a:ext cx="2232248" cy="3155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88627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4283968" y="2780928"/>
            <a:ext cx="3549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Ba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ır, çı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lık at ve yardım iste!</a:t>
            </a:r>
            <a:endParaRPr lang="tr-TR" sz="28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9218" name="Picture 2" descr="C:\Users\admin\Desktop\Diğer\1-ÇOCUKLARDA CİNSEL İSTİSMAR\Yeni klasör\İ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2016224" cy="2941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76552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5536" y="12127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Biri size kötü dokundu</a:t>
            </a:r>
            <a:r>
              <a:rPr lang="tr-TR" sz="24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28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unda kendinizi </a:t>
            </a:r>
            <a:r>
              <a:rPr lang="tr-TR" sz="24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ş</a:t>
            </a:r>
            <a:r>
              <a:rPr lang="tr-TR" sz="28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öyle hissedebilirsiniz;</a:t>
            </a:r>
            <a:endParaRPr lang="tr-TR" sz="2800" kern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pic>
        <p:nvPicPr>
          <p:cNvPr id="10242" name="Picture 2" descr="C:\Users\admin\Desktop\Diğer\1-ÇOCUKLARDA CİNSEL İSTİSMAR\Yeni klasör\İ8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431" y="1100231"/>
            <a:ext cx="5418852" cy="33123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745540" y="3356992"/>
            <a:ext cx="46905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Olanların sorumlusu sen olmadı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ın için kendini suçlu veya de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ersiz hissetme.</a:t>
            </a:r>
          </a:p>
          <a:p>
            <a:pPr algn="ctr"/>
            <a:endParaRPr lang="tr-TR" sz="2800" b="1" kern="10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algn="ctr"/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Asıl sorumlu, sana dokunan ki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ş</a:t>
            </a:r>
            <a:r>
              <a:rPr lang="tr-TR" sz="28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idir.</a:t>
            </a:r>
            <a:endParaRPr lang="tr-TR" sz="28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011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5736" y="4581128"/>
            <a:ext cx="4824536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Bisiklete binerken kask takmak.</a:t>
            </a:r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90" y="2132856"/>
            <a:ext cx="3639153" cy="18296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2">
                <a:lumMod val="75000"/>
              </a:schemeClr>
            </a:solidFill>
          </a:ln>
          <a:effectLst>
            <a:glow rad="508000">
              <a:srgbClr val="FF7619">
                <a:alpha val="55000"/>
              </a:srgbClr>
            </a:glow>
            <a:reflection blurRad="12700" stA="38000" endPos="28000" dist="5000" dir="5400000" sy="-100000" algn="bl" rotWithShape="0"/>
            <a:softEdge rad="31750"/>
          </a:effectLst>
        </p:spPr>
      </p:pic>
      <p:sp>
        <p:nvSpPr>
          <p:cNvPr id="5" name="Yuvarlatılmış Dikdörtgen 4"/>
          <p:cNvSpPr/>
          <p:nvPr/>
        </p:nvSpPr>
        <p:spPr>
          <a:xfrm>
            <a:off x="6444208" y="116632"/>
            <a:ext cx="2520280" cy="1656184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7000"/>
            </a:schemeClr>
          </a:solidFill>
          <a:ln w="38100">
            <a:solidFill>
              <a:srgbClr val="FF7619">
                <a:alpha val="47000"/>
              </a:srgbClr>
            </a:solidFill>
          </a:ln>
          <a:effectLst>
            <a:outerShdw blurRad="50800" dist="139700" dir="3300000" algn="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Vücudumuzu korumanın birçok yolu vardır.</a:t>
            </a: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7" name="Düz Ok Bağlayıcısı 6"/>
          <p:cNvCxnSpPr>
            <a:stCxn id="5" idx="1"/>
          </p:cNvCxnSpPr>
          <p:nvPr/>
        </p:nvCxnSpPr>
        <p:spPr>
          <a:xfrm flipH="1">
            <a:off x="5724128" y="944724"/>
            <a:ext cx="720080" cy="0"/>
          </a:xfrm>
          <a:prstGeom prst="straightConnector1">
            <a:avLst/>
          </a:prstGeom>
          <a:ln>
            <a:solidFill>
              <a:schemeClr val="accent5">
                <a:lumMod val="75000"/>
                <a:alpha val="72000"/>
              </a:schemeClr>
            </a:solidFill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Yuvarlatılmış Dikdörtgen 8"/>
          <p:cNvSpPr/>
          <p:nvPr/>
        </p:nvSpPr>
        <p:spPr>
          <a:xfrm>
            <a:off x="3635896" y="476672"/>
            <a:ext cx="2088232" cy="936104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7000"/>
            </a:schemeClr>
          </a:solidFill>
          <a:ln w="38100">
            <a:solidFill>
              <a:srgbClr val="FF7619">
                <a:alpha val="47000"/>
              </a:srgbClr>
            </a:solidFill>
          </a:ln>
          <a:effectLst>
            <a:outerShdw blurRad="50800" dist="139700" dir="3300000" algn="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…diye giriş yapılır.</a:t>
            </a:r>
            <a:endParaRPr lang="tr-TR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Yuvarlatılmış Dikdörtgen 9"/>
          <p:cNvSpPr/>
          <p:nvPr/>
        </p:nvSpPr>
        <p:spPr>
          <a:xfrm>
            <a:off x="719572" y="5733256"/>
            <a:ext cx="7920880" cy="936104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7000"/>
            </a:schemeClr>
          </a:solidFill>
          <a:ln w="38100">
            <a:solidFill>
              <a:srgbClr val="FF7619">
                <a:alpha val="47000"/>
              </a:srgbClr>
            </a:solidFill>
          </a:ln>
          <a:effectLst>
            <a:outerShdw blurRad="50800" dist="139700" dir="3300000" algn="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Öğretmen çocukların resimlere yorum yapmalarına kontrollü bir şekilde izin verir. Sonrasında metni verir...</a:t>
            </a:r>
            <a:endParaRPr lang="tr-TR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228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699792" y="1412776"/>
            <a:ext cx="3816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Artık vücudumuzu daha iyi koruyabiliriz.</a:t>
            </a:r>
          </a:p>
          <a:p>
            <a:pPr algn="ctr"/>
            <a:endParaRPr lang="tr-TR" sz="40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algn="ctr"/>
            <a:r>
              <a:rPr lang="tr-TR" sz="40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</a:rPr>
              <a:t> </a:t>
            </a:r>
            <a:r>
              <a:rPr lang="tr-TR" sz="4000" b="1" kern="1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erlin Sans FB" panose="020E0602020502020306" pitchFamily="34" charset="0"/>
                <a:sym typeface="Wingdings" panose="05000000000000000000" pitchFamily="2" charset="2"/>
              </a:rPr>
              <a:t></a:t>
            </a:r>
            <a:endParaRPr lang="tr-TR" sz="4000" b="1" kern="1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4064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691680" y="1844824"/>
            <a:ext cx="57606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Dinleme kurallarına uygun bir </a:t>
            </a:r>
            <a:r>
              <a:rPr lang="tr-TR" sz="3200" b="1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ş</a:t>
            </a:r>
            <a:r>
              <a:rPr lang="tr-TR" sz="36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ekilde,</a:t>
            </a:r>
          </a:p>
          <a:p>
            <a:pPr algn="ctr"/>
            <a:endParaRPr lang="tr-TR" sz="3600" kern="1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algn="ctr"/>
            <a:r>
              <a:rPr lang="tr-TR" sz="3600" kern="1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d</a:t>
            </a:r>
            <a:r>
              <a:rPr lang="tr-TR" sz="36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inledi</a:t>
            </a:r>
            <a:r>
              <a:rPr lang="tr-TR" sz="3200" b="1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ğ</a:t>
            </a:r>
            <a:r>
              <a:rPr lang="tr-TR" sz="36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iniz için te</a:t>
            </a:r>
            <a:r>
              <a:rPr lang="tr-TR" sz="3200" b="1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ş</a:t>
            </a:r>
            <a:r>
              <a:rPr lang="tr-TR" sz="3600" kern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" panose="020E0602020502020306" pitchFamily="34" charset="0"/>
              </a:rPr>
              <a:t>ekkür ederim.</a:t>
            </a:r>
          </a:p>
          <a:p>
            <a:pPr algn="ctr"/>
            <a:endParaRPr lang="tr-TR" sz="3600" kern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algn="ctr"/>
            <a:endParaRPr lang="tr-TR" sz="3600" kern="1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algn="ctr"/>
            <a:endParaRPr lang="tr-TR" sz="3600" kern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anose="020E0602020502020306" pitchFamily="34" charset="0"/>
            </a:endParaRPr>
          </a:p>
          <a:p>
            <a:pPr algn="ctr"/>
            <a:endParaRPr lang="tr-TR" sz="3600" kern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636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67744" y="4293096"/>
            <a:ext cx="5612945" cy="924475"/>
          </a:xfrm>
        </p:spPr>
        <p:txBody>
          <a:bodyPr>
            <a:normAutofit/>
          </a:bodyPr>
          <a:lstStyle/>
          <a:p>
            <a:r>
              <a:rPr lang="tr-TR" dirty="0" smtClean="0"/>
              <a:t>Dişlerimizi fırçalamak.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124744"/>
            <a:ext cx="3563835" cy="2520280"/>
          </a:xfrm>
          <a:prstGeom prst="rect">
            <a:avLst/>
          </a:prstGeom>
          <a:effectLst>
            <a:glow rad="508000">
              <a:srgbClr val="FF6600">
                <a:alpha val="55000"/>
              </a:srgbClr>
            </a:glow>
            <a:softEdge rad="63500"/>
          </a:effectLst>
        </p:spPr>
      </p:pic>
    </p:spTree>
    <p:extLst>
      <p:ext uri="{BB962C8B-B14F-4D97-AF65-F5344CB8AC3E}">
        <p14:creationId xmlns="" xmlns:p14="http://schemas.microsoft.com/office/powerpoint/2010/main" val="237265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18887" y="4437112"/>
            <a:ext cx="7125113" cy="924475"/>
          </a:xfrm>
        </p:spPr>
        <p:txBody>
          <a:bodyPr/>
          <a:lstStyle/>
          <a:p>
            <a:r>
              <a:rPr lang="tr-TR" dirty="0" smtClean="0"/>
              <a:t>Uygun kıyafetler giymek.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196752"/>
            <a:ext cx="3816424" cy="2606848"/>
          </a:xfrm>
          <a:prstGeom prst="rect">
            <a:avLst/>
          </a:prstGeom>
          <a:effectLst>
            <a:glow rad="508000">
              <a:srgbClr val="FF7619">
                <a:alpha val="55000"/>
              </a:srgbClr>
            </a:glow>
            <a:softEdge rad="31750"/>
          </a:effectLst>
        </p:spPr>
      </p:pic>
    </p:spTree>
    <p:extLst>
      <p:ext uri="{BB962C8B-B14F-4D97-AF65-F5344CB8AC3E}">
        <p14:creationId xmlns="" xmlns:p14="http://schemas.microsoft.com/office/powerpoint/2010/main" val="48293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67744" y="4149080"/>
            <a:ext cx="5828969" cy="924475"/>
          </a:xfrm>
        </p:spPr>
        <p:txBody>
          <a:bodyPr>
            <a:normAutofit/>
          </a:bodyPr>
          <a:lstStyle/>
          <a:p>
            <a:r>
              <a:rPr lang="tr-TR" dirty="0" smtClean="0"/>
              <a:t>Besleyici gıdalar yemek.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82" y="1052736"/>
            <a:ext cx="3555822" cy="2448272"/>
          </a:xfrm>
          <a:prstGeom prst="rect">
            <a:avLst/>
          </a:prstGeom>
          <a:effectLst>
            <a:glow rad="508000">
              <a:srgbClr val="FF6600">
                <a:alpha val="55000"/>
              </a:srgbClr>
            </a:glow>
            <a:softEdge rad="63500"/>
          </a:effectLst>
        </p:spPr>
      </p:pic>
    </p:spTree>
    <p:extLst>
      <p:ext uri="{BB962C8B-B14F-4D97-AF65-F5344CB8AC3E}">
        <p14:creationId xmlns="" xmlns:p14="http://schemas.microsoft.com/office/powerpoint/2010/main" val="293409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4149080"/>
            <a:ext cx="7125113" cy="924475"/>
          </a:xfrm>
        </p:spPr>
        <p:txBody>
          <a:bodyPr/>
          <a:lstStyle/>
          <a:p>
            <a:r>
              <a:rPr lang="tr-TR" dirty="0" smtClean="0"/>
              <a:t>                      Aşılanmak.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3" y="1268760"/>
            <a:ext cx="3397315" cy="2376264"/>
          </a:xfrm>
          <a:prstGeom prst="rect">
            <a:avLst/>
          </a:prstGeom>
          <a:effectLst>
            <a:glow rad="508000">
              <a:srgbClr val="FF7619">
                <a:alpha val="55000"/>
              </a:srgbClr>
            </a:glow>
            <a:softEdge rad="31750"/>
          </a:effectLst>
        </p:spPr>
      </p:pic>
    </p:spTree>
    <p:extLst>
      <p:ext uri="{BB962C8B-B14F-4D97-AF65-F5344CB8AC3E}">
        <p14:creationId xmlns="" xmlns:p14="http://schemas.microsoft.com/office/powerpoint/2010/main" val="420631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4365104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Azarlanmaya, itilmeye karşı kendimizi korumak.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196752"/>
            <a:ext cx="3423454" cy="2424175"/>
          </a:xfrm>
          <a:prstGeom prst="rect">
            <a:avLst/>
          </a:prstGeom>
          <a:effectLst>
            <a:glow rad="508000">
              <a:srgbClr val="FF6600">
                <a:alpha val="55000"/>
              </a:srgbClr>
            </a:glow>
            <a:softEdge rad="31750"/>
          </a:effectLst>
        </p:spPr>
      </p:pic>
    </p:spTree>
    <p:extLst>
      <p:ext uri="{BB962C8B-B14F-4D97-AF65-F5344CB8AC3E}">
        <p14:creationId xmlns="" xmlns:p14="http://schemas.microsoft.com/office/powerpoint/2010/main" val="97577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4149080"/>
            <a:ext cx="7125113" cy="924475"/>
          </a:xfrm>
        </p:spPr>
        <p:txBody>
          <a:bodyPr/>
          <a:lstStyle/>
          <a:p>
            <a:pPr algn="ctr"/>
            <a:r>
              <a:rPr lang="tr-TR" dirty="0" smtClean="0"/>
              <a:t>Gerektiğinde ilaç içmek.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28800"/>
            <a:ext cx="3270305" cy="2198075"/>
          </a:xfrm>
          <a:effectLst>
            <a:glow rad="508000">
              <a:srgbClr val="FF7619">
                <a:alpha val="55000"/>
              </a:srgbClr>
            </a:glow>
            <a:softEdge rad="31750"/>
          </a:effectLst>
        </p:spPr>
      </p:pic>
    </p:spTree>
    <p:extLst>
      <p:ext uri="{BB962C8B-B14F-4D97-AF65-F5344CB8AC3E}">
        <p14:creationId xmlns="" xmlns:p14="http://schemas.microsoft.com/office/powerpoint/2010/main" val="48919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4149080"/>
            <a:ext cx="7125113" cy="924475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4572000" y="410083"/>
            <a:ext cx="4248472" cy="2808312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7000"/>
            </a:schemeClr>
          </a:solidFill>
          <a:ln w="38100">
            <a:solidFill>
              <a:srgbClr val="FF7619">
                <a:alpha val="47000"/>
              </a:srgbClr>
            </a:solidFill>
          </a:ln>
          <a:effectLst>
            <a:outerShdw blurRad="50800" dist="139700" dir="3300000" algn="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‘‘Dokunmak birbirimizle iletişim kurmanın önemli bir yoludur.’’</a:t>
            </a:r>
          </a:p>
          <a:p>
            <a:pPr algn="ctr"/>
            <a:endParaRPr lang="tr-TR" sz="24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cümlesiyle konuya giriş yapılır. Çocukların fikirleri alınır.</a:t>
            </a:r>
            <a:endParaRPr lang="tr-TR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539552" y="3063758"/>
            <a:ext cx="4248472" cy="2808312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7000"/>
            </a:schemeClr>
          </a:solidFill>
          <a:ln w="38100">
            <a:solidFill>
              <a:srgbClr val="FF7619">
                <a:alpha val="47000"/>
              </a:srgbClr>
            </a:solidFill>
          </a:ln>
          <a:effectLst>
            <a:outerShdw blurRad="50800" dist="139700" dir="3300000" algn="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Sonrasında, dokunmanın ‘</a:t>
            </a: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iyi dokunma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’ ve ‘</a:t>
            </a:r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kötü dokunma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’ olmak üzere ikiye ayrıldığını söyler.</a:t>
            </a:r>
            <a:endParaRPr lang="tr-TR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0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272</Words>
  <Application>Microsoft Office PowerPoint</Application>
  <PresentationFormat>Ekran Gösterisi (4:3)</PresentationFormat>
  <Paragraphs>52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VÜCUDUN SENİNDİR, ONU KORU.</vt:lpstr>
      <vt:lpstr>Bisiklete binerken kask takmak.</vt:lpstr>
      <vt:lpstr>Dişlerimizi fırçalamak. </vt:lpstr>
      <vt:lpstr>Uygun kıyafetler giymek.</vt:lpstr>
      <vt:lpstr>Besleyici gıdalar yemek.</vt:lpstr>
      <vt:lpstr>                      Aşılanmak.</vt:lpstr>
      <vt:lpstr>Azarlanmaya, itilmeye karşı kendimizi korumak.</vt:lpstr>
      <vt:lpstr>Gerektiğinde ilaç içmek.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Rabia TAYFUR</dc:creator>
  <cp:lastModifiedBy>Bselim</cp:lastModifiedBy>
  <cp:revision>16</cp:revision>
  <dcterms:created xsi:type="dcterms:W3CDTF">2013-12-29T22:07:11Z</dcterms:created>
  <dcterms:modified xsi:type="dcterms:W3CDTF">2015-11-16T11:55:23Z</dcterms:modified>
</cp:coreProperties>
</file>