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4"/>
  </p:sldMasterIdLst>
  <p:notesMasterIdLst>
    <p:notesMasterId r:id="rId31"/>
  </p:notesMasterIdLst>
  <p:handoutMasterIdLst>
    <p:handoutMasterId r:id="rId32"/>
  </p:handoutMasterIdLst>
  <p:sldIdLst>
    <p:sldId id="256" r:id="rId5"/>
    <p:sldId id="388" r:id="rId6"/>
    <p:sldId id="389" r:id="rId7"/>
    <p:sldId id="397" r:id="rId8"/>
    <p:sldId id="396" r:id="rId9"/>
    <p:sldId id="412" r:id="rId10"/>
    <p:sldId id="413" r:id="rId11"/>
    <p:sldId id="414" r:id="rId12"/>
    <p:sldId id="415" r:id="rId13"/>
    <p:sldId id="416" r:id="rId14"/>
    <p:sldId id="417" r:id="rId15"/>
    <p:sldId id="423" r:id="rId16"/>
    <p:sldId id="424" r:id="rId17"/>
    <p:sldId id="425" r:id="rId18"/>
    <p:sldId id="426" r:id="rId19"/>
    <p:sldId id="431" r:id="rId20"/>
    <p:sldId id="418" r:id="rId21"/>
    <p:sldId id="432" r:id="rId22"/>
    <p:sldId id="419" r:id="rId23"/>
    <p:sldId id="433" r:id="rId24"/>
    <p:sldId id="420" r:id="rId25"/>
    <p:sldId id="451" r:id="rId26"/>
    <p:sldId id="436" r:id="rId27"/>
    <p:sldId id="437" r:id="rId28"/>
    <p:sldId id="438" r:id="rId29"/>
    <p:sldId id="453" r:id="rId30"/>
  </p:sldIdLst>
  <p:sldSz cx="9144000" cy="6858000" type="screen4x3"/>
  <p:notesSz cx="99472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f bengi" initials="e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76" autoAdjust="0"/>
    <p:restoredTop sz="94434" autoAdjust="0"/>
  </p:normalViewPr>
  <p:slideViewPr>
    <p:cSldViewPr snapToGrid="0" snapToObjects="1">
      <p:cViewPr>
        <p:scale>
          <a:sx n="70" d="100"/>
          <a:sy n="70" d="100"/>
        </p:scale>
        <p:origin x="-1116" y="-7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486"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34487" y="0"/>
            <a:ext cx="4310486" cy="342900"/>
          </a:xfrm>
          <a:prstGeom prst="rect">
            <a:avLst/>
          </a:prstGeom>
        </p:spPr>
        <p:txBody>
          <a:bodyPr vert="horz" lIns="91440" tIns="45720" rIns="91440" bIns="45720" rtlCol="0"/>
          <a:lstStyle>
            <a:lvl1pPr algn="r">
              <a:defRPr sz="1200"/>
            </a:lvl1pPr>
          </a:lstStyle>
          <a:p>
            <a:fld id="{F000BD63-7254-F84A-9749-409E59363920}" type="datetimeFigureOut">
              <a:rPr lang="en-US" smtClean="0"/>
              <a:pPr/>
              <a:t>12/14/2015</a:t>
            </a:fld>
            <a:endParaRPr lang="en-US"/>
          </a:p>
        </p:txBody>
      </p:sp>
      <p:sp>
        <p:nvSpPr>
          <p:cNvPr id="4" name="Footer Placeholder 3"/>
          <p:cNvSpPr>
            <a:spLocks noGrp="1"/>
          </p:cNvSpPr>
          <p:nvPr>
            <p:ph type="ftr" sz="quarter" idx="2"/>
          </p:nvPr>
        </p:nvSpPr>
        <p:spPr>
          <a:xfrm>
            <a:off x="0" y="6513910"/>
            <a:ext cx="4310486"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4487" y="6513910"/>
            <a:ext cx="4310486" cy="342900"/>
          </a:xfrm>
          <a:prstGeom prst="rect">
            <a:avLst/>
          </a:prstGeom>
        </p:spPr>
        <p:txBody>
          <a:bodyPr vert="horz" lIns="91440" tIns="45720" rIns="91440" bIns="45720" rtlCol="0" anchor="b"/>
          <a:lstStyle>
            <a:lvl1pPr algn="r">
              <a:defRPr sz="1200"/>
            </a:lvl1pPr>
          </a:lstStyle>
          <a:p>
            <a:fld id="{921D21FB-BC5C-4445-B421-13056B542199}" type="slidenum">
              <a:rPr lang="en-US" smtClean="0"/>
              <a:pPr/>
              <a:t>‹#›</a:t>
            </a:fld>
            <a:endParaRPr lang="en-US"/>
          </a:p>
        </p:txBody>
      </p:sp>
    </p:spTree>
    <p:extLst>
      <p:ext uri="{BB962C8B-B14F-4D97-AF65-F5344CB8AC3E}">
        <p14:creationId xmlns="" xmlns:p14="http://schemas.microsoft.com/office/powerpoint/2010/main" val="3324662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310486"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635063" y="0"/>
            <a:ext cx="4310486" cy="342900"/>
          </a:xfrm>
          <a:prstGeom prst="rect">
            <a:avLst/>
          </a:prstGeom>
        </p:spPr>
        <p:txBody>
          <a:bodyPr vert="horz" lIns="91440" tIns="45720" rIns="91440" bIns="45720" rtlCol="0"/>
          <a:lstStyle>
            <a:lvl1pPr algn="r">
              <a:defRPr sz="1200"/>
            </a:lvl1pPr>
          </a:lstStyle>
          <a:p>
            <a:fld id="{4BBFC2AB-B3C3-4E1A-90F3-DBDC2A283149}" type="datetimeFigureOut">
              <a:rPr lang="tr-TR" smtClean="0"/>
              <a:pPr/>
              <a:t>14.12.2015</a:t>
            </a:fld>
            <a:endParaRPr lang="tr-TR"/>
          </a:p>
        </p:txBody>
      </p:sp>
      <p:sp>
        <p:nvSpPr>
          <p:cNvPr id="4" name="3 Slayt Görüntüsü Yer Tutucusu"/>
          <p:cNvSpPr>
            <a:spLocks noGrp="1" noRot="1" noChangeAspect="1"/>
          </p:cNvSpPr>
          <p:nvPr>
            <p:ph type="sldImg" idx="2"/>
          </p:nvPr>
        </p:nvSpPr>
        <p:spPr>
          <a:xfrm>
            <a:off x="3259138"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94728" y="3257550"/>
            <a:ext cx="7957820" cy="30861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6513513"/>
            <a:ext cx="4310486"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635063" y="6513513"/>
            <a:ext cx="4310486" cy="342900"/>
          </a:xfrm>
          <a:prstGeom prst="rect">
            <a:avLst/>
          </a:prstGeom>
        </p:spPr>
        <p:txBody>
          <a:bodyPr vert="horz" lIns="91440" tIns="45720" rIns="91440" bIns="45720" rtlCol="0" anchor="b"/>
          <a:lstStyle>
            <a:lvl1pPr algn="r">
              <a:defRPr sz="1200"/>
            </a:lvl1pPr>
          </a:lstStyle>
          <a:p>
            <a:fld id="{95B84FEE-434A-40DC-BCD1-F3F74FD77CD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259138" y="514350"/>
            <a:ext cx="3429000" cy="257175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5B84FEE-434A-40DC-BCD1-F3F74FD77CD1}"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128471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52838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165416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118957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412167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105248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265012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283255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105955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104112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 xmlns:p14="http://schemas.microsoft.com/office/powerpoint/2010/main" val="366545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3A33-8271-4DD0-9C48-789913D7C115}" type="slidenum">
              <a:rPr lang="en-US" smtClean="0"/>
              <a:pPr/>
              <a:t>‹#›</a:t>
            </a:fld>
            <a:endParaRPr lang="en-US" dirty="0"/>
          </a:p>
        </p:txBody>
      </p:sp>
    </p:spTree>
    <p:extLst>
      <p:ext uri="{BB962C8B-B14F-4D97-AF65-F5344CB8AC3E}">
        <p14:creationId xmlns="" xmlns:p14="http://schemas.microsoft.com/office/powerpoint/2010/main" val="28219498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file:///C:\Users\LifeBook\Desktop\EBA%20V&#304;DEO%20&#220;RET&#304;LENLER\DERS%20V&#304;DEOLARI\matematik%209.mpg"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file:///C:\Users\LifeBook\Desktop\EBA%20V&#304;DEO%20&#220;RET&#304;LENLER\DERS%20V&#304;DEOLARI\ingilizce%2010.avi" TargetMode="External"/><Relationship Id="rId1" Type="http://schemas.openxmlformats.org/officeDocument/2006/relationships/slideLayout" Target="../slideLayouts/slideLayout2.xml"/><Relationship Id="rId6" Type="http://schemas.openxmlformats.org/officeDocument/2006/relationships/hyperlink" Target="file:///C:\Users\LifeBook\Desktop\EBA%20V&#304;DEO%20&#220;RET&#304;LENLER\DERS%20V&#304;DEOLARI\kimya%2010.mp4" TargetMode="External"/><Relationship Id="rId5" Type="http://schemas.openxmlformats.org/officeDocument/2006/relationships/image" Target="../media/image20.png"/><Relationship Id="rId4" Type="http://schemas.openxmlformats.org/officeDocument/2006/relationships/hyperlink" Target="file:///C:\Users\LifeBook\Desktop\EBA%20V&#304;DEO%20&#220;RET&#304;LENLER\DERS%20V&#304;DEOLARI\Fizik%2010.mpg" TargetMode="Externa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DENEYLER/H&#304;NT-&#199;&#304;V&#304;%20DENEY&#304;.mpg"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DENEYLER/F&#304;Z&#304;K%20DENEYLER&#304;.m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B&#304;R%20B&#304;LENE%20SORUN%20217/Cihat%20Sener_&#199;al&#305;&#351;mak%20zorunda%20m&#305;y&#305;m.avi"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B&#304;R%20B&#304;LENE%20SORUN%20217/Bengi%20Semerci_S&#305;nav%20kayg&#305;s&#305;%20ya&#351;ayan%20&#246;&#287;rencilerime%20nas&#305;l%20yard&#305;m%20edebilirim.avi"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file:///C:\Users\LifeBook\Desktop\EBA%20V&#304;DEO%20&#220;RET&#304;LENLER\BUNLARI%20B&#304;L&#304;YOR%20MUSUNUZ%2010\Kizilirmak.wmv" TargetMode="Externa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file:///C:\Users\LifeBook\Desktop\EBA%20V&#304;DEO%20&#220;RET&#304;LENLER\BUNLARI%20B&#304;L&#304;YOR%20MUSUNUZ%2010\Agri_Dagi.wmv" TargetMode="External"/><Relationship Id="rId2" Type="http://schemas.openxmlformats.org/officeDocument/2006/relationships/hyperlink" Target="file:///C:\Users\LifeBook\Desktop\EBA%20V&#304;DEO%20&#220;RET&#304;LENLER\BUNLARI%20B&#304;L&#304;YOR%20MUSUNUZ%2010\Komsu_Devletler.wmv" TargetMode="External"/><Relationship Id="rId1" Type="http://schemas.openxmlformats.org/officeDocument/2006/relationships/slideLayout" Target="../slideLayouts/slideLayout2.xml"/><Relationship Id="rId6" Type="http://schemas.openxmlformats.org/officeDocument/2006/relationships/hyperlink" Target="file:///C:\Users\LifeBook\Desktop\EBA%20V&#304;DEO%20&#220;RET&#304;LENLER\BUNLARI%20B&#304;L&#304;YOR%20MUSUNUZ%2010\ilk_kadin_pilot.wmv" TargetMode="External"/><Relationship Id="rId11" Type="http://schemas.openxmlformats.org/officeDocument/2006/relationships/image" Target="../media/image31.png"/><Relationship Id="rId5" Type="http://schemas.openxmlformats.org/officeDocument/2006/relationships/image" Target="../media/image28.jpeg"/><Relationship Id="rId10" Type="http://schemas.openxmlformats.org/officeDocument/2006/relationships/hyperlink" Target="file:///C:\Users\LifeBook\Desktop\EBA%20V&#304;DEO%20&#220;RET&#304;LENLER\BUNLARI%20B&#304;L&#304;YOR%20MUSUNUZ%2010\Gunes_Dunya.wmv" TargetMode="External"/><Relationship Id="rId4" Type="http://schemas.openxmlformats.org/officeDocument/2006/relationships/hyperlink" Target="file:///C:\Users\LifeBook\Desktop\EBA%20V&#304;DEO%20&#220;RET&#304;LENLER\BUNLARI%20B&#304;L&#304;YOR%20MUSUNUZ%2010\en%20b&#252;y&#252;k%20il%20full.wmv" TargetMode="Externa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M&#220;TEMAD&#304;YEN_&#350;ARKI.mp4" TargetMode="Externa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A-KAPAK.pn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6035209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761648" y="2464177"/>
            <a:ext cx="2882622" cy="3323987"/>
          </a:xfrm>
          <a:prstGeom prst="rect">
            <a:avLst/>
          </a:prstGeom>
          <a:noFill/>
        </p:spPr>
        <p:txBody>
          <a:bodyPr wrap="square" rtlCol="0">
            <a:spAutoFit/>
          </a:bodyPr>
          <a:lstStyle/>
          <a:p>
            <a:pPr>
              <a:lnSpc>
                <a:spcPct val="150000"/>
              </a:lnSpc>
            </a:pPr>
            <a:r>
              <a:rPr lang="tr-TR" sz="2000" dirty="0" smtClean="0"/>
              <a:t>E-Kitap </a:t>
            </a:r>
            <a:r>
              <a:rPr lang="tr-TR" sz="2000" dirty="0"/>
              <a:t>modülü derslerde kullanılan ders kitaplarını e-kitap olarak PDF haliyle tabletlere veya tahtaya indirebilme ve buralarda kullanabilme amacıyla tasarlanan bir modüldür. </a:t>
            </a:r>
          </a:p>
        </p:txBody>
      </p:sp>
      <p:sp>
        <p:nvSpPr>
          <p:cNvPr id="8" name="Unvan 1"/>
          <p:cNvSpPr txBox="1">
            <a:spLocks/>
          </p:cNvSpPr>
          <p:nvPr/>
        </p:nvSpPr>
        <p:spPr>
          <a:xfrm>
            <a:off x="637330" y="134143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E-Kitap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975370" y="1888167"/>
            <a:ext cx="4108454" cy="46863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80922367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347869" y="1962881"/>
            <a:ext cx="3402723" cy="4708981"/>
          </a:xfrm>
          <a:prstGeom prst="rect">
            <a:avLst/>
          </a:prstGeom>
          <a:noFill/>
        </p:spPr>
        <p:txBody>
          <a:bodyPr wrap="square" rtlCol="0">
            <a:spAutoFit/>
          </a:bodyPr>
          <a:lstStyle/>
          <a:p>
            <a:pPr>
              <a:lnSpc>
                <a:spcPct val="150000"/>
              </a:lnSpc>
            </a:pPr>
            <a:r>
              <a:rPr lang="tr-TR" sz="2000" dirty="0"/>
              <a:t>Video modülü derslerde gösterebilecek eğitsel amaçlı videoları tek adreste sunmak için tasarlandı. Ders destek, kişisel gelişim, belgesel, çizgi film, rehberlik, meslekî eğitim gibi alanlarda bireysel ve toplu öğrenmeyi destekleyen video programlarının yer </a:t>
            </a:r>
            <a:r>
              <a:rPr lang="tr-TR" sz="2000" dirty="0" smtClean="0"/>
              <a:t>aldığı modüldür. </a:t>
            </a:r>
            <a:endParaRPr lang="en-US" sz="2000" dirty="0"/>
          </a:p>
        </p:txBody>
      </p:sp>
      <p:sp>
        <p:nvSpPr>
          <p:cNvPr id="8" name="Unvan 1"/>
          <p:cNvSpPr txBox="1">
            <a:spLocks/>
          </p:cNvSpPr>
          <p:nvPr/>
        </p:nvSpPr>
        <p:spPr>
          <a:xfrm>
            <a:off x="969024"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242828" y="1958981"/>
            <a:ext cx="3456172" cy="4856713"/>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2510929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action="ppaction://hlinkfile"/>
          </p:cNvPr>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l="13264" r="13264"/>
          <a:stretch/>
        </p:blipFill>
        <p:spPr bwMode="auto">
          <a:xfrm>
            <a:off x="4860032" y="3540606"/>
            <a:ext cx="3555682" cy="2720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itle 1"/>
          <p:cNvSpPr>
            <a:spLocks noGrp="1"/>
          </p:cNvSpPr>
          <p:nvPr>
            <p:ph type="title"/>
          </p:nvPr>
        </p:nvSpPr>
        <p:spPr>
          <a:xfrm>
            <a:off x="1074758" y="1769154"/>
            <a:ext cx="5340908" cy="356436"/>
          </a:xfrm>
        </p:spPr>
        <p:txBody>
          <a:bodyPr>
            <a:normAutofit fontScale="90000"/>
          </a:bodyPr>
          <a:lstStyle/>
          <a:p>
            <a:r>
              <a:rPr lang="tr-TR" sz="2800" b="1" dirty="0" smtClean="0">
                <a:solidFill>
                  <a:schemeClr val="accent6"/>
                </a:solidFill>
              </a:rPr>
              <a:t>Ders </a:t>
            </a:r>
            <a:r>
              <a:rPr lang="tr-TR" sz="2800" b="1" dirty="0">
                <a:solidFill>
                  <a:schemeClr val="accent6"/>
                </a:solidFill>
              </a:rPr>
              <a:t>Videoları </a:t>
            </a:r>
            <a:r>
              <a:rPr lang="tr-TR" sz="2200" dirty="0">
                <a:solidFill>
                  <a:schemeClr val="accent6"/>
                </a:solidFill>
              </a:rPr>
              <a:t>(EBA tarafından hazırlanan)</a:t>
            </a:r>
            <a:endParaRPr lang="en-US" sz="2200" dirty="0">
              <a:solidFill>
                <a:schemeClr val="accent6"/>
              </a:solidFill>
            </a:endParaRPr>
          </a:p>
        </p:txBody>
      </p:sp>
      <p:pic>
        <p:nvPicPr>
          <p:cNvPr id="2051" name="Picture 3">
            <a:hlinkClick r:id="rId4" action="ppaction://hlinkfile"/>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l="12940" r="12877"/>
          <a:stretch/>
        </p:blipFill>
        <p:spPr bwMode="auto">
          <a:xfrm>
            <a:off x="899594" y="3574470"/>
            <a:ext cx="3751833" cy="2843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3" name="Picture 5">
            <a:hlinkClick r:id="rId6" action="ppaction://hlinkfile"/>
          </p:cNvPr>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l="13051" r="13796"/>
          <a:stretch/>
        </p:blipFill>
        <p:spPr bwMode="auto">
          <a:xfrm rot="19836348">
            <a:off x="4788229" y="2381015"/>
            <a:ext cx="3235124" cy="2486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4" name="Picture 6">
            <a:hlinkClick r:id="rId8" action="ppaction://hlinkfile"/>
          </p:cNvPr>
          <p:cNvPicPr>
            <a:picLocks noChangeAspect="1" noChangeArrowheads="1"/>
          </p:cNvPicPr>
          <p:nvPr/>
        </p:nvPicPr>
        <p:blipFill rotWithShape="1">
          <a:blip r:embed="rId9" cstate="email">
            <a:extLst>
              <a:ext uri="{28A0092B-C50C-407E-A947-70E740481C1C}">
                <a14:useLocalDpi xmlns="" xmlns:a14="http://schemas.microsoft.com/office/drawing/2010/main" val="0"/>
              </a:ext>
            </a:extLst>
          </a:blip>
          <a:srcRect l="15819" r="15607"/>
          <a:stretch/>
        </p:blipFill>
        <p:spPr bwMode="auto">
          <a:xfrm rot="1425876">
            <a:off x="660782" y="2492896"/>
            <a:ext cx="2555776" cy="20954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Unvan 1"/>
          <p:cNvSpPr txBox="1">
            <a:spLocks/>
          </p:cNvSpPr>
          <p:nvPr/>
        </p:nvSpPr>
        <p:spPr>
          <a:xfrm>
            <a:off x="660782" y="1320003"/>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7993548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500"/>
                                        <p:tgtEl>
                                          <p:spTgt spid="20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007" y="1892506"/>
            <a:ext cx="4512040" cy="432223"/>
          </a:xfrm>
        </p:spPr>
        <p:txBody>
          <a:bodyPr>
            <a:normAutofit fontScale="90000"/>
          </a:bodyPr>
          <a:lstStyle/>
          <a:p>
            <a:r>
              <a:rPr lang="tr-TR" sz="2800" b="1" dirty="0">
                <a:solidFill>
                  <a:schemeClr val="accent6"/>
                </a:solidFill>
              </a:rPr>
              <a:t>Deneyler </a:t>
            </a:r>
            <a:r>
              <a:rPr lang="tr-TR" sz="2200" dirty="0">
                <a:solidFill>
                  <a:schemeClr val="accent6"/>
                </a:solidFill>
              </a:rPr>
              <a:t>(EBA tarafından hazırlanan)</a:t>
            </a:r>
            <a:endParaRPr lang="en-US" sz="2200" dirty="0">
              <a:solidFill>
                <a:schemeClr val="accent6"/>
              </a:solidFill>
            </a:endParaRPr>
          </a:p>
        </p:txBody>
      </p:sp>
      <p:pic>
        <p:nvPicPr>
          <p:cNvPr id="7170" name="Picture 2">
            <a:hlinkClick r:id="rId2" action="ppaction://hlinkfile"/>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30007" y="2608857"/>
            <a:ext cx="4354608" cy="244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a:hlinkClick r:id="rId4" action="ppaction://hlinkfile"/>
          </p:cNvP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725545" y="3760747"/>
            <a:ext cx="4611609" cy="2592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Unvan 1"/>
          <p:cNvSpPr txBox="1">
            <a:spLocks/>
          </p:cNvSpPr>
          <p:nvPr/>
        </p:nvSpPr>
        <p:spPr>
          <a:xfrm>
            <a:off x="395536" y="1394673"/>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4754547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xfrm>
            <a:off x="743806" y="1941424"/>
            <a:ext cx="5600766" cy="515237"/>
          </a:xfrm>
        </p:spPr>
        <p:txBody>
          <a:bodyPr>
            <a:normAutofit fontScale="90000"/>
          </a:bodyPr>
          <a:lstStyle/>
          <a:p>
            <a:r>
              <a:rPr lang="tr-TR" sz="2800" b="1" dirty="0" smtClean="0">
                <a:solidFill>
                  <a:schemeClr val="accent6"/>
                </a:solidFill>
              </a:rPr>
              <a:t>Bir Bilene Sorun</a:t>
            </a:r>
            <a:r>
              <a:rPr lang="tr-TR" sz="2800" b="1" dirty="0">
                <a:solidFill>
                  <a:schemeClr val="accent6"/>
                </a:solidFill>
              </a:rPr>
              <a:t>? </a:t>
            </a:r>
            <a:r>
              <a:rPr lang="tr-TR" sz="2200" dirty="0">
                <a:solidFill>
                  <a:schemeClr val="accent6"/>
                </a:solidFill>
              </a:rPr>
              <a:t>(EBA tarafından hazırlanan)</a:t>
            </a:r>
            <a:endParaRPr lang="en-US" sz="2200" dirty="0">
              <a:solidFill>
                <a:schemeClr val="accent6"/>
              </a:solidFill>
            </a:endParaRPr>
          </a:p>
        </p:txBody>
      </p:sp>
      <p:pic>
        <p:nvPicPr>
          <p:cNvPr id="14" name="Picture 3">
            <a:hlinkClick r:id="rId2" action="ppaction://hlinkfile"/>
          </p:cNvPr>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l="16031" t="4829" r="16033" b="6155"/>
          <a:stretch/>
        </p:blipFill>
        <p:spPr bwMode="auto">
          <a:xfrm>
            <a:off x="743806" y="2684824"/>
            <a:ext cx="3552590" cy="2617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a:hlinkClick r:id="rId4" action="ppaction://hlinkfile"/>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l="12941" r="12765"/>
          <a:stretch/>
        </p:blipFill>
        <p:spPr bwMode="auto">
          <a:xfrm>
            <a:off x="4362338" y="3437843"/>
            <a:ext cx="3681827" cy="27862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Unvan 1"/>
          <p:cNvSpPr txBox="1">
            <a:spLocks/>
          </p:cNvSpPr>
          <p:nvPr/>
        </p:nvSpPr>
        <p:spPr>
          <a:xfrm>
            <a:off x="673189"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22786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hlinkClick r:id="rId2" action="ppaction://hlinkfile"/>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rot="1171376">
            <a:off x="564473" y="4317013"/>
            <a:ext cx="2905175" cy="1633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itle 1"/>
          <p:cNvSpPr>
            <a:spLocks noGrp="1"/>
          </p:cNvSpPr>
          <p:nvPr>
            <p:ph type="title"/>
          </p:nvPr>
        </p:nvSpPr>
        <p:spPr>
          <a:xfrm>
            <a:off x="759163" y="1832630"/>
            <a:ext cx="6615997" cy="399388"/>
          </a:xfrm>
        </p:spPr>
        <p:txBody>
          <a:bodyPr>
            <a:normAutofit fontScale="90000"/>
          </a:bodyPr>
          <a:lstStyle/>
          <a:p>
            <a:r>
              <a:rPr lang="tr-TR" sz="2800" b="1" dirty="0" smtClean="0">
                <a:solidFill>
                  <a:schemeClr val="accent6"/>
                </a:solidFill>
              </a:rPr>
              <a:t>Bunları Biliyor musunuz</a:t>
            </a:r>
            <a:r>
              <a:rPr lang="tr-TR" sz="2800" b="1" dirty="0">
                <a:solidFill>
                  <a:schemeClr val="accent6"/>
                </a:solidFill>
              </a:rPr>
              <a:t>? </a:t>
            </a:r>
            <a:r>
              <a:rPr lang="tr-TR" sz="2200" dirty="0">
                <a:solidFill>
                  <a:schemeClr val="accent6"/>
                </a:solidFill>
              </a:rPr>
              <a:t>(EBA tarafından hazırlanan)</a:t>
            </a:r>
            <a:endParaRPr lang="en-US" sz="2200" dirty="0">
              <a:solidFill>
                <a:schemeClr val="accent6"/>
              </a:solidFill>
            </a:endParaRPr>
          </a:p>
        </p:txBody>
      </p:sp>
      <p:pic>
        <p:nvPicPr>
          <p:cNvPr id="3074" name="Picture 2">
            <a:hlinkClick r:id="rId4" action="ppaction://hlinkfile"/>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l="25810" t="7302" r="15264" b="10645"/>
          <a:stretch/>
        </p:blipFill>
        <p:spPr bwMode="auto">
          <a:xfrm rot="224713">
            <a:off x="5668191" y="4126062"/>
            <a:ext cx="2777474" cy="21744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a:hlinkClick r:id="rId6" action="ppaction://hlinkfile"/>
          </p:cNvPr>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b="7466"/>
          <a:stretch/>
        </p:blipFill>
        <p:spPr bwMode="auto">
          <a:xfrm rot="439520">
            <a:off x="2771800" y="4428870"/>
            <a:ext cx="3049510" cy="1586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7" name="Picture 5">
            <a:hlinkClick r:id="rId8" action="ppaction://hlinkfile"/>
          </p:cNvPr>
          <p:cNvPicPr>
            <a:picLocks noChangeAspect="1" noChangeArrowheads="1"/>
          </p:cNvPicPr>
          <p:nvPr/>
        </p:nvPicPr>
        <p:blipFill rotWithShape="1">
          <a:blip r:embed="rId9" cstate="email">
            <a:extLst>
              <a:ext uri="{28A0092B-C50C-407E-A947-70E740481C1C}">
                <a14:useLocalDpi xmlns="" xmlns:a14="http://schemas.microsoft.com/office/drawing/2010/main" val="0"/>
              </a:ext>
            </a:extLst>
          </a:blip>
          <a:srcRect l="-88" t="1616" r="88" b="-1616"/>
          <a:stretch/>
        </p:blipFill>
        <p:spPr bwMode="auto">
          <a:xfrm>
            <a:off x="5638816" y="2385539"/>
            <a:ext cx="3111528" cy="17493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5" name="Picture 3">
            <a:hlinkClick r:id="rId10" action="ppaction://hlinkfile"/>
          </p:cNvPr>
          <p:cNvPicPr>
            <a:picLocks noChangeAspect="1" noChangeArrowheads="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rot="212674">
            <a:off x="3320023" y="2444079"/>
            <a:ext cx="2689151" cy="1511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0" name="Picture 8">
            <a:hlinkClick r:id="rId12" action="ppaction://hlinkfile"/>
          </p:cNvPr>
          <p:cNvPicPr>
            <a:picLocks noChangeAspect="1" noChangeArrowheads="1"/>
          </p:cNvPicPr>
          <p:nvPr/>
        </p:nvPicPr>
        <p:blipFill rotWithShape="1">
          <a:blip r:embed="rId13" cstate="email">
            <a:extLst>
              <a:ext uri="{28A0092B-C50C-407E-A947-70E740481C1C}">
                <a14:useLocalDpi xmlns="" xmlns:a14="http://schemas.microsoft.com/office/drawing/2010/main" val="0"/>
              </a:ext>
            </a:extLst>
          </a:blip>
          <a:srcRect l="7337" t="11256" r="5599" b="22867"/>
          <a:stretch/>
        </p:blipFill>
        <p:spPr bwMode="auto">
          <a:xfrm rot="1159948">
            <a:off x="460344" y="2451987"/>
            <a:ext cx="2780068" cy="15856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Unvan 1"/>
          <p:cNvSpPr txBox="1">
            <a:spLocks/>
          </p:cNvSpPr>
          <p:nvPr/>
        </p:nvSpPr>
        <p:spPr>
          <a:xfrm>
            <a:off x="495788" y="1388694"/>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742385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500"/>
                                        <p:tgtEl>
                                          <p:spTgt spid="308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500"/>
                                        <p:tgtEl>
                                          <p:spTgt spid="30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500"/>
                                        <p:tgtEl>
                                          <p:spTgt spid="307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500"/>
                                        <p:tgtEl>
                                          <p:spTgt spid="307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0635" y="1958981"/>
            <a:ext cx="3796478" cy="387663"/>
          </a:xfrm>
        </p:spPr>
        <p:txBody>
          <a:bodyPr>
            <a:noAutofit/>
          </a:bodyPr>
          <a:lstStyle/>
          <a:p>
            <a:r>
              <a:rPr lang="tr-TR" sz="2800" b="1" dirty="0" smtClean="0">
                <a:solidFill>
                  <a:schemeClr val="accent6"/>
                </a:solidFill>
              </a:rPr>
              <a:t>Diğer Video Projeleri</a:t>
            </a:r>
            <a:endParaRPr lang="en-US" sz="2800" b="1" dirty="0">
              <a:solidFill>
                <a:schemeClr val="accent6"/>
              </a:solidFill>
            </a:endParaRPr>
          </a:p>
        </p:txBody>
      </p:sp>
      <p:pic>
        <p:nvPicPr>
          <p:cNvPr id="6" name="Picture 1" descr="meslek tanıtımı.JP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69101" y="2637669"/>
            <a:ext cx="2779257" cy="1849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1"/>
          <p:cNvSpPr txBox="1">
            <a:spLocks/>
          </p:cNvSpPr>
          <p:nvPr/>
        </p:nvSpPr>
        <p:spPr>
          <a:xfrm>
            <a:off x="118973" y="2380827"/>
            <a:ext cx="3096344" cy="504056"/>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Mesleklerin Tanıtımı</a:t>
            </a:r>
          </a:p>
        </p:txBody>
      </p:sp>
      <p:pic>
        <p:nvPicPr>
          <p:cNvPr id="8" name="Picture 1" descr="ted talks.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499992" y="2121698"/>
            <a:ext cx="3213100" cy="19278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1" descr="cizgifilm.jp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686392" y="4491162"/>
            <a:ext cx="2579370" cy="20476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2">
            <a:hlinkClick r:id="rId5" action="ppaction://hlinkfile"/>
          </p:cNvPr>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l="18072" t="4761" r="17339" b="8730"/>
          <a:stretch/>
        </p:blipFill>
        <p:spPr bwMode="auto">
          <a:xfrm>
            <a:off x="1791842" y="4713265"/>
            <a:ext cx="2346378" cy="1766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Title 1"/>
          <p:cNvSpPr txBox="1">
            <a:spLocks/>
          </p:cNvSpPr>
          <p:nvPr/>
        </p:nvSpPr>
        <p:spPr>
          <a:xfrm rot="21230434">
            <a:off x="1133436" y="4443119"/>
            <a:ext cx="3096344" cy="504056"/>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Öğrenci Videoları</a:t>
            </a:r>
          </a:p>
        </p:txBody>
      </p:sp>
      <p:sp>
        <p:nvSpPr>
          <p:cNvPr id="12" name="Title 1"/>
          <p:cNvSpPr txBox="1">
            <a:spLocks/>
          </p:cNvSpPr>
          <p:nvPr/>
        </p:nvSpPr>
        <p:spPr>
          <a:xfrm rot="21307014">
            <a:off x="5153583" y="4178800"/>
            <a:ext cx="3096344" cy="504056"/>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Çizgi Film</a:t>
            </a:r>
          </a:p>
        </p:txBody>
      </p:sp>
      <p:sp>
        <p:nvSpPr>
          <p:cNvPr id="13" name="Title 1"/>
          <p:cNvSpPr txBox="1">
            <a:spLocks/>
          </p:cNvSpPr>
          <p:nvPr/>
        </p:nvSpPr>
        <p:spPr>
          <a:xfrm rot="21212857">
            <a:off x="4465710" y="1856643"/>
            <a:ext cx="3096344" cy="504056"/>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EBA Sohbet</a:t>
            </a:r>
          </a:p>
        </p:txBody>
      </p:sp>
      <p:sp>
        <p:nvSpPr>
          <p:cNvPr id="14" name="Unvan 1"/>
          <p:cNvSpPr txBox="1">
            <a:spLocks/>
          </p:cNvSpPr>
          <p:nvPr/>
        </p:nvSpPr>
        <p:spPr>
          <a:xfrm>
            <a:off x="718012"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0205940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6017718" y="2365927"/>
            <a:ext cx="2929895" cy="3785652"/>
          </a:xfrm>
          <a:prstGeom prst="rect">
            <a:avLst/>
          </a:prstGeom>
          <a:noFill/>
        </p:spPr>
        <p:txBody>
          <a:bodyPr wrap="square" rtlCol="0">
            <a:spAutoFit/>
          </a:bodyPr>
          <a:lstStyle/>
          <a:p>
            <a:pPr>
              <a:lnSpc>
                <a:spcPct val="150000"/>
              </a:lnSpc>
            </a:pPr>
            <a:r>
              <a:rPr lang="tr-TR" sz="2000" dirty="0"/>
              <a:t>Ses tabanlı ders destek, kişisel gelişim, tarih ve kültür programları, sesli kitaplar, yabancı dil dinleme metinlerini tabletlere veya müzik çalarlara indirme imkanı sunan bir modüldür. </a:t>
            </a:r>
          </a:p>
        </p:txBody>
      </p:sp>
      <p:sp>
        <p:nvSpPr>
          <p:cNvPr id="8" name="Unvan 1"/>
          <p:cNvSpPr txBox="1">
            <a:spLocks/>
          </p:cNvSpPr>
          <p:nvPr/>
        </p:nvSpPr>
        <p:spPr>
          <a:xfrm>
            <a:off x="718012"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Ses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969026" y="2075943"/>
            <a:ext cx="4511411" cy="4365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465548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035176" y="3860351"/>
            <a:ext cx="3969870" cy="2980885"/>
          </a:xfrm>
          <a:prstGeom prst="rect">
            <a:avLst/>
          </a:prstGeom>
        </p:spPr>
      </p:pic>
      <p:sp>
        <p:nvSpPr>
          <p:cNvPr id="2" name="Title 1"/>
          <p:cNvSpPr>
            <a:spLocks noGrp="1"/>
          </p:cNvSpPr>
          <p:nvPr>
            <p:ph type="title"/>
          </p:nvPr>
        </p:nvSpPr>
        <p:spPr>
          <a:xfrm>
            <a:off x="1292857" y="2311064"/>
            <a:ext cx="7712191" cy="789843"/>
          </a:xfrm>
        </p:spPr>
        <p:txBody>
          <a:bodyPr>
            <a:normAutofit/>
          </a:bodyPr>
          <a:lstStyle/>
          <a:p>
            <a:r>
              <a:rPr lang="en-US" b="1" dirty="0" err="1" smtClean="0">
                <a:solidFill>
                  <a:srgbClr val="F79646"/>
                </a:solidFill>
              </a:rPr>
              <a:t>Ses</a:t>
            </a:r>
            <a:endParaRPr lang="en-US" b="1" dirty="0">
              <a:solidFill>
                <a:srgbClr val="F79646"/>
              </a:solidFill>
            </a:endParaRPr>
          </a:p>
        </p:txBody>
      </p:sp>
      <p:pic>
        <p:nvPicPr>
          <p:cNvPr id="3" name="Picture 2" descr="ses.pn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620247" y="2273984"/>
            <a:ext cx="864000" cy="864000"/>
          </a:xfrm>
          <a:prstGeom prst="rect">
            <a:avLst/>
          </a:prstGeom>
        </p:spPr>
      </p:pic>
      <p:pic>
        <p:nvPicPr>
          <p:cNvPr id="4" name="Picture 3" descr="Ekran Resmi 2012-04-20 1.49.15 PM.pn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486317" y="3452989"/>
            <a:ext cx="4265744" cy="2909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Unvan 1"/>
          <p:cNvSpPr txBox="1">
            <a:spLocks/>
          </p:cNvSpPr>
          <p:nvPr/>
        </p:nvSpPr>
        <p:spPr>
          <a:xfrm>
            <a:off x="746843" y="1550784"/>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Ses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5011188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511490" y="2405600"/>
            <a:ext cx="3068985" cy="3785652"/>
          </a:xfrm>
          <a:prstGeom prst="rect">
            <a:avLst/>
          </a:prstGeom>
          <a:noFill/>
        </p:spPr>
        <p:txBody>
          <a:bodyPr wrap="square" rtlCol="0">
            <a:spAutoFit/>
          </a:bodyPr>
          <a:lstStyle/>
          <a:p>
            <a:pPr>
              <a:lnSpc>
                <a:spcPct val="150000"/>
              </a:lnSpc>
            </a:pPr>
            <a:r>
              <a:rPr lang="tr-TR" sz="2000" dirty="0"/>
              <a:t>Eğitimi daha görsel hale getirmek için öğretmen, öğrenci ve velilerin kullanımına açılan bir modüldür. Amacı kültürel mirasımızı elektronik fotoğraflar aracılığıyla nesilden nesle aktarmaktır.</a:t>
            </a:r>
          </a:p>
        </p:txBody>
      </p:sp>
      <p:sp>
        <p:nvSpPr>
          <p:cNvPr id="8" name="Unvan 1"/>
          <p:cNvSpPr txBox="1">
            <a:spLocks/>
          </p:cNvSpPr>
          <p:nvPr/>
        </p:nvSpPr>
        <p:spPr>
          <a:xfrm>
            <a:off x="969024"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Görsel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604996" y="1906012"/>
            <a:ext cx="3271804" cy="4784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15744000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7703" y="1452565"/>
            <a:ext cx="3962400" cy="525463"/>
          </a:xfrm>
        </p:spPr>
        <p:txBody>
          <a:bodyPr>
            <a:normAutofit fontScale="90000"/>
          </a:bodyPr>
          <a:lstStyle/>
          <a:p>
            <a:pPr algn="l"/>
            <a:r>
              <a:rPr lang="tr-TR" dirty="0" smtClean="0">
                <a:solidFill>
                  <a:srgbClr val="0070C0"/>
                </a:solidFill>
                <a:effectLst>
                  <a:outerShdw blurRad="38100" dist="38100" dir="2700000" algn="tl">
                    <a:srgbClr val="000000">
                      <a:alpha val="43137"/>
                    </a:srgbClr>
                  </a:outerShdw>
                </a:effectLst>
              </a:rPr>
              <a:t>EBA nedir?</a:t>
            </a:r>
            <a:endParaRPr lang="en-US" dirty="0">
              <a:solidFill>
                <a:srgbClr val="0070C0"/>
              </a:solidFill>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a:xfrm>
            <a:off x="457201" y="1990726"/>
            <a:ext cx="4242391" cy="4135439"/>
          </a:xfrm>
        </p:spPr>
        <p:txBody>
          <a:bodyPr/>
          <a:lstStyle/>
          <a:p>
            <a:pPr marL="0" indent="0">
              <a:buNone/>
            </a:pPr>
            <a:r>
              <a:rPr lang="en-US" dirty="0" err="1"/>
              <a:t>Eğitim</a:t>
            </a:r>
            <a:r>
              <a:rPr lang="en-US" dirty="0"/>
              <a:t> </a:t>
            </a:r>
            <a:r>
              <a:rPr lang="en-US" dirty="0" err="1"/>
              <a:t>Bilişim</a:t>
            </a:r>
            <a:r>
              <a:rPr lang="en-US" dirty="0"/>
              <a:t> </a:t>
            </a:r>
            <a:r>
              <a:rPr lang="en-US" dirty="0" err="1"/>
              <a:t>Ağı</a:t>
            </a:r>
            <a:r>
              <a:rPr lang="en-US" dirty="0"/>
              <a:t> (EBA) </a:t>
            </a:r>
            <a:r>
              <a:rPr lang="en-US" dirty="0" err="1"/>
              <a:t>sınıf</a:t>
            </a:r>
            <a:r>
              <a:rPr lang="en-US" dirty="0"/>
              <a:t> </a:t>
            </a:r>
            <a:r>
              <a:rPr lang="en-US" dirty="0" err="1"/>
              <a:t>seviyelerine</a:t>
            </a:r>
            <a:r>
              <a:rPr lang="en-US" dirty="0"/>
              <a:t> </a:t>
            </a:r>
            <a:r>
              <a:rPr lang="en-US" dirty="0" err="1"/>
              <a:t>uygun</a:t>
            </a:r>
            <a:r>
              <a:rPr lang="en-US" dirty="0"/>
              <a:t>, </a:t>
            </a:r>
            <a:r>
              <a:rPr lang="en-US" dirty="0" err="1"/>
              <a:t>güvenilir</a:t>
            </a:r>
            <a:r>
              <a:rPr lang="en-US" dirty="0"/>
              <a:t> </a:t>
            </a:r>
            <a:r>
              <a:rPr lang="en-US" dirty="0" err="1"/>
              <a:t>ve</a:t>
            </a:r>
            <a:r>
              <a:rPr lang="en-US" dirty="0"/>
              <a:t> </a:t>
            </a:r>
            <a:r>
              <a:rPr lang="en-US" dirty="0" err="1"/>
              <a:t>incelemeden</a:t>
            </a:r>
            <a:r>
              <a:rPr lang="en-US" dirty="0"/>
              <a:t> </a:t>
            </a:r>
            <a:r>
              <a:rPr lang="en-US" dirty="0" err="1"/>
              <a:t>geçmiş</a:t>
            </a:r>
            <a:r>
              <a:rPr lang="en-US" dirty="0"/>
              <a:t> </a:t>
            </a:r>
            <a:r>
              <a:rPr lang="en-US" dirty="0" err="1"/>
              <a:t>doğru</a:t>
            </a:r>
            <a:r>
              <a:rPr lang="en-US" dirty="0"/>
              <a:t> e-</a:t>
            </a:r>
            <a:r>
              <a:rPr lang="en-US" dirty="0" err="1"/>
              <a:t>içerikleri</a:t>
            </a:r>
            <a:r>
              <a:rPr lang="en-US" dirty="0"/>
              <a:t> </a:t>
            </a:r>
            <a:r>
              <a:rPr lang="en-US" dirty="0" err="1"/>
              <a:t>bulabileceğiniz</a:t>
            </a:r>
            <a:r>
              <a:rPr lang="en-US" dirty="0"/>
              <a:t> </a:t>
            </a:r>
            <a:r>
              <a:rPr lang="en-US" dirty="0" err="1"/>
              <a:t>sosyal</a:t>
            </a:r>
            <a:r>
              <a:rPr lang="en-US" dirty="0"/>
              <a:t> </a:t>
            </a:r>
            <a:r>
              <a:rPr lang="en-US" dirty="0" err="1"/>
              <a:t>bir</a:t>
            </a:r>
            <a:r>
              <a:rPr lang="en-US" dirty="0"/>
              <a:t> </a:t>
            </a:r>
            <a:r>
              <a:rPr lang="en-US" dirty="0" err="1"/>
              <a:t>platformdur</a:t>
            </a:r>
            <a:r>
              <a:rPr lang="en-US" dirty="0"/>
              <a:t>. </a:t>
            </a:r>
          </a:p>
        </p:txBody>
      </p:sp>
      <p:pic>
        <p:nvPicPr>
          <p:cNvPr id="5" name="İçerik Yer Tutucusu 4"/>
          <p:cNvPicPr>
            <a:picLocks noGrp="1" noChangeAspect="1"/>
          </p:cNvPicPr>
          <p:nvPr>
            <p:ph sz="half" idx="2"/>
          </p:nvPr>
        </p:nvPicPr>
        <p:blipFill>
          <a:blip r:embed="rId2" cstate="email">
            <a:extLst>
              <a:ext uri="{28A0092B-C50C-407E-A947-70E740481C1C}">
                <a14:useLocalDpi xmlns="" xmlns:a14="http://schemas.microsoft.com/office/drawing/2010/main" val="0"/>
              </a:ext>
            </a:extLst>
          </a:blip>
          <a:stretch>
            <a:fillRect/>
          </a:stretch>
        </p:blipFill>
        <p:spPr>
          <a:xfrm>
            <a:off x="5117374" y="1639006"/>
            <a:ext cx="3197953" cy="44871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246952305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93237" y="3321052"/>
            <a:ext cx="1839571" cy="8312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F79646"/>
                </a:solidFill>
              </a:rPr>
              <a:t>Görsel</a:t>
            </a:r>
            <a:endParaRPr lang="en-US" b="1" dirty="0">
              <a:solidFill>
                <a:srgbClr val="F79646"/>
              </a:solidFill>
            </a:endParaRPr>
          </a:p>
        </p:txBody>
      </p:sp>
      <p:pic>
        <p:nvPicPr>
          <p:cNvPr id="7" name="Picture 6" descr="gorsel.pn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29235" y="3321051"/>
            <a:ext cx="864000" cy="864000"/>
          </a:xfrm>
          <a:prstGeom prst="rect">
            <a:avLst/>
          </a:prstGeom>
        </p:spPr>
      </p:pic>
      <p:pic>
        <p:nvPicPr>
          <p:cNvPr id="9" name="Picture 8" descr="DSC_0053.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1580976">
            <a:off x="6240588" y="4622166"/>
            <a:ext cx="2333045" cy="15523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IMG_0194.JP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rot="20449722">
            <a:off x="3864599" y="4287073"/>
            <a:ext cx="2601947" cy="1951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yedig%C3%B6ller+21+ekim+2007+074.jpg"/>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rot="555361">
            <a:off x="6774013" y="2097280"/>
            <a:ext cx="1837822" cy="24504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225.jpg"/>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4037605" y="2084406"/>
            <a:ext cx="2633630" cy="19752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Unvan 1"/>
          <p:cNvSpPr txBox="1">
            <a:spLocks/>
          </p:cNvSpPr>
          <p:nvPr/>
        </p:nvSpPr>
        <p:spPr>
          <a:xfrm>
            <a:off x="829235" y="1409066"/>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Görsel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0595149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273938" y="2122968"/>
            <a:ext cx="3668046" cy="4247317"/>
          </a:xfrm>
          <a:prstGeom prst="rect">
            <a:avLst/>
          </a:prstGeom>
          <a:noFill/>
        </p:spPr>
        <p:txBody>
          <a:bodyPr wrap="square" rtlCol="0">
            <a:spAutoFit/>
          </a:bodyPr>
          <a:lstStyle/>
          <a:p>
            <a:pPr>
              <a:lnSpc>
                <a:spcPct val="150000"/>
              </a:lnSpc>
            </a:pPr>
            <a:r>
              <a:rPr lang="en-US" sz="2000" dirty="0" err="1" smtClean="0"/>
              <a:t>Eğitimle</a:t>
            </a:r>
            <a:r>
              <a:rPr lang="en-US" sz="2000" dirty="0" smtClean="0"/>
              <a:t> </a:t>
            </a:r>
            <a:r>
              <a:rPr lang="en-US" sz="2000" dirty="0" err="1"/>
              <a:t>ilgili</a:t>
            </a:r>
            <a:r>
              <a:rPr lang="en-US" sz="2000" dirty="0"/>
              <a:t> her </a:t>
            </a:r>
            <a:r>
              <a:rPr lang="en-US" sz="2000" dirty="0" err="1"/>
              <a:t>türlü</a:t>
            </a:r>
            <a:r>
              <a:rPr lang="en-US" sz="2000" dirty="0"/>
              <a:t> </a:t>
            </a:r>
            <a:r>
              <a:rPr lang="en-US" sz="2000" dirty="0" err="1"/>
              <a:t>yeni</a:t>
            </a:r>
            <a:r>
              <a:rPr lang="en-US" sz="2000" dirty="0"/>
              <a:t> </a:t>
            </a:r>
            <a:r>
              <a:rPr lang="en-US" sz="2000" dirty="0" err="1" smtClean="0"/>
              <a:t>fikirler</a:t>
            </a:r>
            <a:r>
              <a:rPr lang="en-US" sz="2000" dirty="0" smtClean="0"/>
              <a:t>, </a:t>
            </a:r>
            <a:r>
              <a:rPr lang="en-US" sz="2000" dirty="0" err="1"/>
              <a:t>hangi</a:t>
            </a:r>
            <a:r>
              <a:rPr lang="en-US" sz="2000" dirty="0"/>
              <a:t> e-</a:t>
            </a:r>
            <a:r>
              <a:rPr lang="en-US" sz="2000" dirty="0" err="1"/>
              <a:t>içeriğin</a:t>
            </a:r>
            <a:r>
              <a:rPr lang="en-US" sz="2000" dirty="0"/>
              <a:t> </a:t>
            </a:r>
            <a:r>
              <a:rPr lang="en-US" sz="2000" dirty="0" err="1"/>
              <a:t>hangi</a:t>
            </a:r>
            <a:r>
              <a:rPr lang="en-US" sz="2000" dirty="0"/>
              <a:t> </a:t>
            </a:r>
            <a:r>
              <a:rPr lang="en-US" sz="2000" dirty="0" err="1"/>
              <a:t>noktada</a:t>
            </a:r>
            <a:r>
              <a:rPr lang="en-US" sz="2000" dirty="0"/>
              <a:t> </a:t>
            </a:r>
            <a:r>
              <a:rPr lang="en-US" sz="2000" dirty="0" err="1"/>
              <a:t>daha</a:t>
            </a:r>
            <a:r>
              <a:rPr lang="en-US" sz="2000" dirty="0"/>
              <a:t> </a:t>
            </a:r>
            <a:r>
              <a:rPr lang="en-US" sz="2000" dirty="0" err="1"/>
              <a:t>faydalı</a:t>
            </a:r>
            <a:r>
              <a:rPr lang="en-US" sz="2000" dirty="0"/>
              <a:t> </a:t>
            </a:r>
            <a:r>
              <a:rPr lang="en-US" sz="2000" dirty="0" err="1"/>
              <a:t>olduğu</a:t>
            </a:r>
            <a:r>
              <a:rPr lang="en-US" sz="2000" dirty="0"/>
              <a:t> </a:t>
            </a:r>
            <a:r>
              <a:rPr lang="en-US" sz="2000" dirty="0" err="1"/>
              <a:t>konusundaki</a:t>
            </a:r>
            <a:r>
              <a:rPr lang="en-US" sz="2000" dirty="0"/>
              <a:t> </a:t>
            </a:r>
            <a:r>
              <a:rPr lang="en-US" sz="2000" dirty="0" err="1" smtClean="0"/>
              <a:t>düşünceler</a:t>
            </a:r>
            <a:r>
              <a:rPr lang="en-US" sz="2000" dirty="0" smtClean="0"/>
              <a:t> </a:t>
            </a:r>
            <a:r>
              <a:rPr lang="en-US" sz="2000" dirty="0" err="1"/>
              <a:t>burada</a:t>
            </a:r>
            <a:r>
              <a:rPr lang="en-US" sz="2000" dirty="0"/>
              <a:t> </a:t>
            </a:r>
            <a:r>
              <a:rPr lang="en-US" sz="2000" dirty="0" err="1"/>
              <a:t>paylaşabilir</a:t>
            </a:r>
            <a:r>
              <a:rPr lang="en-US" sz="2000" dirty="0"/>
              <a:t>; </a:t>
            </a:r>
            <a:r>
              <a:rPr lang="en-US" sz="2000" dirty="0" err="1" smtClean="0"/>
              <a:t>meslektaşlar</a:t>
            </a:r>
            <a:r>
              <a:rPr lang="tr-TR" sz="2000" dirty="0" smtClean="0"/>
              <a:t> birbirleri ile</a:t>
            </a:r>
            <a:r>
              <a:rPr lang="en-US" sz="2000" dirty="0" smtClean="0"/>
              <a:t> </a:t>
            </a:r>
            <a:r>
              <a:rPr lang="en-US" sz="2000" dirty="0" err="1"/>
              <a:t>fikir</a:t>
            </a:r>
            <a:r>
              <a:rPr lang="en-US" sz="2000" dirty="0"/>
              <a:t> </a:t>
            </a:r>
            <a:r>
              <a:rPr lang="en-US" sz="2000" dirty="0" err="1"/>
              <a:t>alışverişi</a:t>
            </a:r>
            <a:r>
              <a:rPr lang="en-US" sz="2000" dirty="0"/>
              <a:t> </a:t>
            </a:r>
            <a:r>
              <a:rPr lang="en-US" sz="2000" dirty="0" err="1"/>
              <a:t>yaparken</a:t>
            </a:r>
            <a:r>
              <a:rPr lang="en-US" sz="2000" dirty="0"/>
              <a:t> </a:t>
            </a:r>
            <a:r>
              <a:rPr lang="en-US" sz="2000" dirty="0" err="1"/>
              <a:t>diğer</a:t>
            </a:r>
            <a:r>
              <a:rPr lang="en-US" sz="2000" dirty="0"/>
              <a:t> </a:t>
            </a:r>
            <a:r>
              <a:rPr lang="en-US" sz="2000" dirty="0" err="1"/>
              <a:t>öğretmenlerin</a:t>
            </a:r>
            <a:r>
              <a:rPr lang="en-US" sz="2000" dirty="0"/>
              <a:t> </a:t>
            </a:r>
            <a:r>
              <a:rPr lang="en-US" sz="2000" dirty="0" err="1"/>
              <a:t>nelerden</a:t>
            </a:r>
            <a:r>
              <a:rPr lang="en-US" sz="2000" dirty="0"/>
              <a:t> </a:t>
            </a:r>
            <a:r>
              <a:rPr lang="en-US" sz="2000" dirty="0" err="1"/>
              <a:t>nasıl</a:t>
            </a:r>
            <a:r>
              <a:rPr lang="en-US" sz="2000" dirty="0"/>
              <a:t> </a:t>
            </a:r>
            <a:r>
              <a:rPr lang="en-US" sz="2000" dirty="0" err="1"/>
              <a:t>faydalandığını</a:t>
            </a:r>
            <a:r>
              <a:rPr lang="en-US" sz="2000" dirty="0"/>
              <a:t> da </a:t>
            </a:r>
            <a:r>
              <a:rPr lang="tr-TR" sz="2000" dirty="0" smtClean="0"/>
              <a:t>öğrenilebilecektir.</a:t>
            </a:r>
            <a:endParaRPr lang="tr-TR" sz="2000" dirty="0"/>
          </a:p>
        </p:txBody>
      </p:sp>
      <p:sp>
        <p:nvSpPr>
          <p:cNvPr id="8" name="Unvan 1"/>
          <p:cNvSpPr txBox="1">
            <a:spLocks/>
          </p:cNvSpPr>
          <p:nvPr/>
        </p:nvSpPr>
        <p:spPr>
          <a:xfrm>
            <a:off x="969024"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Tartışalım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61399" y="1958981"/>
            <a:ext cx="3227205" cy="484556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67512475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709864" y="2354069"/>
            <a:ext cx="3147058" cy="3785652"/>
          </a:xfrm>
          <a:prstGeom prst="rect">
            <a:avLst/>
          </a:prstGeom>
          <a:noFill/>
        </p:spPr>
        <p:txBody>
          <a:bodyPr wrap="square" rtlCol="0">
            <a:spAutoFit/>
          </a:bodyPr>
          <a:lstStyle/>
          <a:p>
            <a:pPr>
              <a:lnSpc>
                <a:spcPct val="150000"/>
              </a:lnSpc>
            </a:pPr>
            <a:r>
              <a:rPr lang="tr-TR" sz="2000" dirty="0" smtClean="0"/>
              <a:t>EBA Portal da herhangi bir konuya ve/veya bilgiye dair haber, e-içerik, e-dergi,</a:t>
            </a:r>
          </a:p>
          <a:p>
            <a:pPr>
              <a:lnSpc>
                <a:spcPct val="150000"/>
              </a:lnSpc>
            </a:pPr>
            <a:r>
              <a:rPr lang="tr-TR" sz="2000" dirty="0" smtClean="0"/>
              <a:t>e-kitap, video, ses, görsel ve herhangi bir konu ile ilgili verilen bilgilere ulaşabilmek için Arama Modülü geliştirilmiştir.</a:t>
            </a:r>
            <a:endParaRPr lang="tr-TR" sz="2000" dirty="0"/>
          </a:p>
        </p:txBody>
      </p:sp>
      <p:sp>
        <p:nvSpPr>
          <p:cNvPr id="8" name="Unvan 1"/>
          <p:cNvSpPr txBox="1">
            <a:spLocks/>
          </p:cNvSpPr>
          <p:nvPr/>
        </p:nvSpPr>
        <p:spPr>
          <a:xfrm>
            <a:off x="969024"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Arama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416818" y="1958981"/>
            <a:ext cx="3537321" cy="45767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18208517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6" y="1371706"/>
            <a:ext cx="7132389"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Dosya</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7" name="Dikdörtgen 6"/>
          <p:cNvSpPr/>
          <p:nvPr/>
        </p:nvSpPr>
        <p:spPr>
          <a:xfrm>
            <a:off x="5798555" y="1886535"/>
            <a:ext cx="3228487" cy="4662815"/>
          </a:xfrm>
          <a:prstGeom prst="rect">
            <a:avLst/>
          </a:prstGeom>
        </p:spPr>
        <p:txBody>
          <a:bodyPr wrap="square">
            <a:spAutoFit/>
          </a:bodyPr>
          <a:lstStyle/>
          <a:p>
            <a:pPr fontAlgn="ctr">
              <a:lnSpc>
                <a:spcPct val="150000"/>
              </a:lnSpc>
            </a:pPr>
            <a:r>
              <a:rPr lang="tr-TR" dirty="0"/>
              <a:t>Öğretmen ve öğrencilerimiz için sunduğumuz bulut depolama platformudur. </a:t>
            </a:r>
          </a:p>
          <a:p>
            <a:pPr fontAlgn="ctr">
              <a:lnSpc>
                <a:spcPct val="150000"/>
              </a:lnSpc>
            </a:pPr>
            <a:r>
              <a:rPr lang="en-US" dirty="0" smtClean="0"/>
              <a:t>EBA </a:t>
            </a:r>
            <a:r>
              <a:rPr lang="en-US" dirty="0" err="1"/>
              <a:t>Dosya</a:t>
            </a:r>
            <a:r>
              <a:rPr lang="en-US" dirty="0"/>
              <a:t>; </a:t>
            </a:r>
            <a:r>
              <a:rPr lang="en-US" dirty="0" err="1"/>
              <a:t>öğretmen</a:t>
            </a:r>
            <a:r>
              <a:rPr lang="en-US" dirty="0"/>
              <a:t> </a:t>
            </a:r>
            <a:r>
              <a:rPr lang="en-US" dirty="0" err="1"/>
              <a:t>ve</a:t>
            </a:r>
            <a:r>
              <a:rPr lang="en-US" dirty="0"/>
              <a:t> </a:t>
            </a:r>
            <a:r>
              <a:rPr lang="en-US" dirty="0" err="1"/>
              <a:t>öğrencilerin</a:t>
            </a:r>
            <a:r>
              <a:rPr lang="en-US" dirty="0"/>
              <a:t> </a:t>
            </a:r>
            <a:r>
              <a:rPr lang="en-US" dirty="0" err="1"/>
              <a:t>sunum</a:t>
            </a:r>
            <a:r>
              <a:rPr lang="en-US" dirty="0"/>
              <a:t>, </a:t>
            </a:r>
            <a:r>
              <a:rPr lang="en-US" dirty="0" err="1"/>
              <a:t>döküman</a:t>
            </a:r>
            <a:r>
              <a:rPr lang="en-US" dirty="0"/>
              <a:t>, </a:t>
            </a:r>
            <a:r>
              <a:rPr lang="en-US" dirty="0" err="1"/>
              <a:t>görsel</a:t>
            </a:r>
            <a:r>
              <a:rPr lang="en-US" dirty="0"/>
              <a:t>, </a:t>
            </a:r>
            <a:r>
              <a:rPr lang="en-US" dirty="0" err="1"/>
              <a:t>ses</a:t>
            </a:r>
            <a:r>
              <a:rPr lang="en-US" dirty="0"/>
              <a:t>, video, ... </a:t>
            </a:r>
            <a:r>
              <a:rPr lang="en-US" dirty="0" err="1"/>
              <a:t>gibi</a:t>
            </a:r>
            <a:r>
              <a:rPr lang="en-US" dirty="0"/>
              <a:t> </a:t>
            </a:r>
            <a:r>
              <a:rPr lang="en-US" dirty="0" err="1"/>
              <a:t>dosyalarını</a:t>
            </a:r>
            <a:r>
              <a:rPr lang="en-US" dirty="0"/>
              <a:t> </a:t>
            </a:r>
            <a:r>
              <a:rPr lang="en-US" dirty="0" err="1"/>
              <a:t>saklayabilecekleri</a:t>
            </a:r>
            <a:r>
              <a:rPr lang="en-US" dirty="0"/>
              <a:t> </a:t>
            </a:r>
            <a:r>
              <a:rPr lang="en-US" dirty="0" err="1"/>
              <a:t>ve</a:t>
            </a:r>
            <a:r>
              <a:rPr lang="en-US" dirty="0"/>
              <a:t> </a:t>
            </a:r>
            <a:r>
              <a:rPr lang="en-US" dirty="0" err="1"/>
              <a:t>birbirleri</a:t>
            </a:r>
            <a:r>
              <a:rPr lang="en-US" dirty="0"/>
              <a:t> </a:t>
            </a:r>
            <a:r>
              <a:rPr lang="en-US" dirty="0" err="1"/>
              <a:t>ile</a:t>
            </a:r>
            <a:r>
              <a:rPr lang="en-US" dirty="0"/>
              <a:t> </a:t>
            </a:r>
            <a:r>
              <a:rPr lang="en-US" dirty="0" err="1"/>
              <a:t>paylaşılabilecekleri</a:t>
            </a:r>
            <a:r>
              <a:rPr lang="en-US" dirty="0"/>
              <a:t> </a:t>
            </a:r>
            <a:r>
              <a:rPr lang="en-US" dirty="0" err="1"/>
              <a:t>bir</a:t>
            </a:r>
            <a:r>
              <a:rPr lang="en-US" dirty="0"/>
              <a:t> </a:t>
            </a:r>
            <a:r>
              <a:rPr lang="en-US" dirty="0" err="1"/>
              <a:t>uygulamadır</a:t>
            </a:r>
            <a:r>
              <a:rPr lang="en-US" dirty="0"/>
              <a:t>.</a:t>
            </a:r>
          </a:p>
          <a:p>
            <a:pPr>
              <a:lnSpc>
                <a:spcPct val="150000"/>
              </a:lnSpc>
            </a:pPr>
            <a:r>
              <a:rPr lang="en-US" dirty="0"/>
              <a:t/>
            </a:r>
            <a:br>
              <a:rPr lang="en-US" dirty="0"/>
            </a:br>
            <a:endParaRPr lang="en-US"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01191" y="2114292"/>
            <a:ext cx="4980640" cy="3463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71341759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6" y="1371706"/>
            <a:ext cx="7132389"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a:t>
            </a:r>
            <a:r>
              <a:rPr lang="tr-TR" b="1" dirty="0">
                <a:solidFill>
                  <a:schemeClr val="accent6">
                    <a:lumMod val="75000"/>
                  </a:schemeClr>
                </a:solidFill>
                <a:effectLst>
                  <a:outerShdw blurRad="38100" dist="38100" dir="2700000" algn="tl">
                    <a:srgbClr val="000000">
                      <a:alpha val="43137"/>
                    </a:srgbClr>
                  </a:outerShdw>
                </a:effectLst>
              </a:rPr>
              <a:t>	</a:t>
            </a:r>
            <a:r>
              <a:rPr lang="tr-TR" b="1" dirty="0" smtClean="0">
                <a:solidFill>
                  <a:schemeClr val="accent6">
                    <a:lumMod val="75000"/>
                  </a:schemeClr>
                </a:solidFill>
                <a:effectLst>
                  <a:outerShdw blurRad="38100" dist="38100" dir="2700000" algn="tl">
                    <a:srgbClr val="000000">
                      <a:alpha val="43137"/>
                    </a:srgbClr>
                  </a:outerShdw>
                </a:effectLst>
              </a:rPr>
              <a:t>EBA UZEM</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53073" y="2148583"/>
            <a:ext cx="5356558" cy="3719955"/>
          </a:xfrm>
          <a:prstGeom prst="rect">
            <a:avLst/>
          </a:prstGeom>
          <a:ln>
            <a:noFill/>
          </a:ln>
          <a:effectLst>
            <a:outerShdw blurRad="292100" dist="139700" dir="2700000" algn="tl" rotWithShape="0">
              <a:srgbClr val="333333">
                <a:alpha val="65000"/>
              </a:srgbClr>
            </a:outerShdw>
          </a:effectLst>
        </p:spPr>
      </p:pic>
      <p:sp>
        <p:nvSpPr>
          <p:cNvPr id="4" name="Dikdörtgen 3"/>
          <p:cNvSpPr/>
          <p:nvPr/>
        </p:nvSpPr>
        <p:spPr>
          <a:xfrm>
            <a:off x="6322067" y="2009394"/>
            <a:ext cx="2396630" cy="4247317"/>
          </a:xfrm>
          <a:prstGeom prst="rect">
            <a:avLst/>
          </a:prstGeom>
        </p:spPr>
        <p:txBody>
          <a:bodyPr wrap="square">
            <a:spAutoFit/>
          </a:bodyPr>
          <a:lstStyle/>
          <a:p>
            <a:pPr fontAlgn="ctr"/>
            <a:r>
              <a:rPr lang="tr-TR" dirty="0"/>
              <a:t>UZEM, EBA portal alt yapısını kullanan internet tabanlı bir uzaktan eğitim sistemidir.</a:t>
            </a:r>
            <a:r>
              <a:rPr lang="en-US" dirty="0"/>
              <a:t> </a:t>
            </a:r>
            <a:r>
              <a:rPr lang="tr-TR" dirty="0" smtClean="0"/>
              <a:t>Ö</a:t>
            </a:r>
            <a:r>
              <a:rPr lang="en-US" dirty="0" err="1" smtClean="0"/>
              <a:t>ğretmenlere</a:t>
            </a:r>
            <a:r>
              <a:rPr lang="en-US" dirty="0" smtClean="0"/>
              <a:t> </a:t>
            </a:r>
            <a:r>
              <a:rPr lang="en-US" dirty="0" err="1"/>
              <a:t>hayatları</a:t>
            </a:r>
            <a:r>
              <a:rPr lang="en-US" dirty="0"/>
              <a:t> </a:t>
            </a:r>
            <a:r>
              <a:rPr lang="en-US" dirty="0" err="1"/>
              <a:t>boyunca</a:t>
            </a:r>
            <a:r>
              <a:rPr lang="en-US" dirty="0"/>
              <a:t> e-</a:t>
            </a:r>
            <a:r>
              <a:rPr lang="en-US" dirty="0" err="1"/>
              <a:t>öğrenme</a:t>
            </a:r>
            <a:r>
              <a:rPr lang="en-US" dirty="0"/>
              <a:t> </a:t>
            </a:r>
            <a:r>
              <a:rPr lang="en-US" dirty="0" err="1"/>
              <a:t>olanağı</a:t>
            </a:r>
            <a:r>
              <a:rPr lang="en-US" dirty="0"/>
              <a:t> </a:t>
            </a:r>
            <a:r>
              <a:rPr lang="en-US" dirty="0" err="1"/>
              <a:t>sunmak</a:t>
            </a:r>
            <a:r>
              <a:rPr lang="en-US" dirty="0"/>
              <a:t> </a:t>
            </a:r>
            <a:r>
              <a:rPr lang="en-US" dirty="0" err="1"/>
              <a:t>üzere</a:t>
            </a:r>
            <a:r>
              <a:rPr lang="en-US" dirty="0"/>
              <a:t> </a:t>
            </a:r>
            <a:r>
              <a:rPr lang="en-US" dirty="0" err="1"/>
              <a:t>tasarlanmış</a:t>
            </a:r>
            <a:r>
              <a:rPr lang="en-US" dirty="0"/>
              <a:t> </a:t>
            </a:r>
            <a:r>
              <a:rPr lang="en-US" dirty="0" err="1"/>
              <a:t>bir</a:t>
            </a:r>
            <a:r>
              <a:rPr lang="en-US" dirty="0"/>
              <a:t> </a:t>
            </a:r>
            <a:r>
              <a:rPr lang="en-US" dirty="0" err="1"/>
              <a:t>proje</a:t>
            </a:r>
            <a:r>
              <a:rPr lang="tr-TR" dirty="0"/>
              <a:t> olup </a:t>
            </a:r>
            <a:r>
              <a:rPr lang="en-US" dirty="0"/>
              <a:t> </a:t>
            </a:r>
            <a:r>
              <a:rPr lang="en-US" b="1" dirty="0" err="1"/>
              <a:t>Yeğitek</a:t>
            </a:r>
            <a:r>
              <a:rPr lang="en-US" b="1" dirty="0"/>
              <a:t> TV </a:t>
            </a:r>
            <a:r>
              <a:rPr lang="en-US" dirty="0" err="1"/>
              <a:t>stüdyolarından</a:t>
            </a:r>
            <a:r>
              <a:rPr lang="en-US" dirty="0"/>
              <a:t> </a:t>
            </a:r>
            <a:r>
              <a:rPr lang="en-US" dirty="0" err="1"/>
              <a:t>canlı</a:t>
            </a:r>
            <a:r>
              <a:rPr lang="en-US" dirty="0"/>
              <a:t> </a:t>
            </a:r>
            <a:r>
              <a:rPr lang="en-US" dirty="0" err="1"/>
              <a:t>yayınlar</a:t>
            </a:r>
            <a:r>
              <a:rPr lang="en-US" dirty="0"/>
              <a:t> </a:t>
            </a:r>
            <a:r>
              <a:rPr lang="en-US" dirty="0" err="1"/>
              <a:t>ile</a:t>
            </a:r>
            <a:r>
              <a:rPr lang="en-US" dirty="0"/>
              <a:t> </a:t>
            </a:r>
            <a:r>
              <a:rPr lang="en-US" dirty="0" err="1"/>
              <a:t>öğretmenlere</a:t>
            </a:r>
            <a:r>
              <a:rPr lang="en-US" dirty="0"/>
              <a:t> </a:t>
            </a:r>
            <a:r>
              <a:rPr lang="en-US" dirty="0" err="1"/>
              <a:t>eğitimler</a:t>
            </a:r>
            <a:r>
              <a:rPr lang="en-US" dirty="0"/>
              <a:t> </a:t>
            </a:r>
            <a:r>
              <a:rPr lang="en-US" dirty="0" err="1"/>
              <a:t>verilmektedir</a:t>
            </a:r>
            <a:r>
              <a:rPr lang="en-US" dirty="0"/>
              <a:t/>
            </a:r>
            <a:br>
              <a:rPr lang="en-US" dirty="0"/>
            </a:br>
            <a:endParaRPr lang="en-US"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3895239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6" y="1371706"/>
            <a:ext cx="7132389"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Kaynak</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616998" y="1897169"/>
            <a:ext cx="2222728" cy="4804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Dikdörtgen 5"/>
          <p:cNvSpPr/>
          <p:nvPr/>
        </p:nvSpPr>
        <p:spPr>
          <a:xfrm>
            <a:off x="4742121" y="2545233"/>
            <a:ext cx="3444948" cy="3323987"/>
          </a:xfrm>
          <a:prstGeom prst="rect">
            <a:avLst/>
          </a:prstGeom>
        </p:spPr>
        <p:txBody>
          <a:bodyPr wrap="square">
            <a:spAutoFit/>
          </a:bodyPr>
          <a:lstStyle/>
          <a:p>
            <a:pPr fontAlgn="ctr">
              <a:lnSpc>
                <a:spcPct val="150000"/>
              </a:lnSpc>
            </a:pPr>
            <a:r>
              <a:rPr lang="tr-TR" sz="2000" dirty="0"/>
              <a:t>EBA tarafından </a:t>
            </a:r>
            <a:r>
              <a:rPr lang="tr-TR" sz="2000" dirty="0" smtClean="0"/>
              <a:t>sunulan  bu portal; dünyadaki </a:t>
            </a:r>
            <a:r>
              <a:rPr lang="tr-TR" sz="2000" dirty="0"/>
              <a:t>eğitsel </a:t>
            </a:r>
            <a:r>
              <a:rPr lang="tr-TR" sz="2000" dirty="0" err="1"/>
              <a:t>metaryellerden</a:t>
            </a:r>
            <a:r>
              <a:rPr lang="tr-TR" sz="2000" dirty="0"/>
              <a:t> seçilenleri bulabilir, nasıl kullanıldıklarını görebilir ve istediklerinizi derslerde ya da evde kendiniz kullanabilirsiniz</a:t>
            </a:r>
            <a:endParaRPr lang="en-US" sz="2000" dirty="0"/>
          </a:p>
        </p:txBody>
      </p:sp>
    </p:spTree>
    <p:extLst>
      <p:ext uri="{BB962C8B-B14F-4D97-AF65-F5344CB8AC3E}">
        <p14:creationId xmlns="" xmlns:p14="http://schemas.microsoft.com/office/powerpoint/2010/main" val="37408613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6" y="1371706"/>
            <a:ext cx="7132389"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Ders Modülü</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6" name="Dikdörtgen 5"/>
          <p:cNvSpPr/>
          <p:nvPr/>
        </p:nvSpPr>
        <p:spPr>
          <a:xfrm>
            <a:off x="1017322" y="5315171"/>
            <a:ext cx="7109356" cy="1938992"/>
          </a:xfrm>
          <a:prstGeom prst="rect">
            <a:avLst/>
          </a:prstGeom>
        </p:spPr>
        <p:txBody>
          <a:bodyPr wrap="square">
            <a:spAutoFit/>
          </a:bodyPr>
          <a:lstStyle/>
          <a:p>
            <a:pPr fontAlgn="ctr"/>
            <a:r>
              <a:rPr lang="tr-TR" sz="2000" dirty="0" smtClean="0"/>
              <a:t>Sınıf</a:t>
            </a:r>
            <a:r>
              <a:rPr lang="tr-TR" sz="2000" dirty="0"/>
              <a:t>, Ünite, Konu, Kavram ve Kazanım bazında öğretmenin derste içeriklere kolayca ulaşabileceği etkileşimli tahta </a:t>
            </a:r>
            <a:r>
              <a:rPr lang="tr-TR" sz="2000" dirty="0" err="1"/>
              <a:t>arayüzüdür</a:t>
            </a:r>
            <a:r>
              <a:rPr lang="tr-TR" sz="2000" dirty="0" smtClean="0"/>
              <a:t>.</a:t>
            </a:r>
            <a:r>
              <a:rPr lang="en-US" sz="2000" dirty="0"/>
              <a:t> </a:t>
            </a:r>
            <a:endParaRPr lang="tr-TR" sz="2000" dirty="0" smtClean="0"/>
          </a:p>
          <a:p>
            <a:pPr fontAlgn="ctr"/>
            <a:r>
              <a:rPr lang="en-US" sz="2000" dirty="0" err="1"/>
              <a:t>Etkileşimli</a:t>
            </a:r>
            <a:r>
              <a:rPr lang="en-US" sz="2000" dirty="0"/>
              <a:t> </a:t>
            </a:r>
            <a:r>
              <a:rPr lang="en-US" sz="2000" dirty="0" err="1"/>
              <a:t>tahtalarda</a:t>
            </a:r>
            <a:r>
              <a:rPr lang="en-US" sz="2000" dirty="0"/>
              <a:t> </a:t>
            </a:r>
            <a:r>
              <a:rPr lang="en-US" sz="2000" dirty="0" err="1"/>
              <a:t>kullanılmak</a:t>
            </a:r>
            <a:r>
              <a:rPr lang="en-US" sz="2000" dirty="0"/>
              <a:t> </a:t>
            </a:r>
            <a:r>
              <a:rPr lang="en-US" sz="2000" dirty="0" err="1"/>
              <a:t>üzere</a:t>
            </a:r>
            <a:r>
              <a:rPr lang="en-US" sz="2000" dirty="0"/>
              <a:t> </a:t>
            </a:r>
            <a:r>
              <a:rPr lang="en-US" sz="2000" dirty="0" err="1"/>
              <a:t>eğitim</a:t>
            </a:r>
            <a:r>
              <a:rPr lang="en-US" sz="2000" dirty="0"/>
              <a:t> </a:t>
            </a:r>
            <a:r>
              <a:rPr lang="en-US" sz="2000" dirty="0" err="1"/>
              <a:t>kaynakları</a:t>
            </a:r>
            <a:r>
              <a:rPr lang="en-US" sz="2000" dirty="0"/>
              <a:t> </a:t>
            </a:r>
            <a:r>
              <a:rPr lang="en-US" sz="2000" dirty="0" err="1"/>
              <a:t>hazırlanmış</a:t>
            </a:r>
            <a:r>
              <a:rPr lang="en-US" sz="2000" dirty="0"/>
              <a:t>, ders.eba.gov.tr </a:t>
            </a:r>
            <a:r>
              <a:rPr lang="en-US" sz="2000" dirty="0" err="1"/>
              <a:t>adresinden</a:t>
            </a:r>
            <a:r>
              <a:rPr lang="en-US" sz="2000" dirty="0"/>
              <a:t> </a:t>
            </a:r>
            <a:r>
              <a:rPr lang="en-US" sz="2000" dirty="0" err="1"/>
              <a:t>hizmete</a:t>
            </a:r>
            <a:r>
              <a:rPr lang="en-US" sz="2000" dirty="0"/>
              <a:t> </a:t>
            </a:r>
            <a:r>
              <a:rPr lang="en-US" sz="2000" dirty="0" err="1"/>
              <a:t>sunulmuştur</a:t>
            </a:r>
            <a:r>
              <a:rPr lang="en-US" sz="2000" dirty="0"/>
              <a:t>.</a:t>
            </a:r>
          </a:p>
          <a:p>
            <a:pPr lvl="0"/>
            <a:endParaRPr lang="en-US" sz="2000" dirty="0" smtClean="0"/>
          </a:p>
          <a:p>
            <a:pPr fontAlgn="ctr"/>
            <a:endParaRPr lang="en-US" sz="2000" dirty="0"/>
          </a:p>
        </p:txBody>
      </p:sp>
      <p:pic>
        <p:nvPicPr>
          <p:cNvPr id="4" name="Resim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437941" y="1974270"/>
            <a:ext cx="6268118" cy="31920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78058107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2238376"/>
            <a:ext cx="4038600" cy="4164013"/>
          </a:xfrm>
        </p:spPr>
        <p:txBody>
          <a:bodyPr>
            <a:normAutofit lnSpcReduction="10000"/>
          </a:bodyPr>
          <a:lstStyle/>
          <a:p>
            <a:r>
              <a:rPr lang="en-US" sz="2000" dirty="0" err="1"/>
              <a:t>Farklı</a:t>
            </a:r>
            <a:r>
              <a:rPr lang="en-US" sz="2000" dirty="0"/>
              <a:t>, </a:t>
            </a:r>
            <a:r>
              <a:rPr lang="en-US" sz="2000" dirty="0" err="1"/>
              <a:t>zengin</a:t>
            </a:r>
            <a:r>
              <a:rPr lang="en-US" sz="2000" dirty="0"/>
              <a:t> </a:t>
            </a:r>
            <a:r>
              <a:rPr lang="en-US" sz="2000" dirty="0" err="1"/>
              <a:t>ve</a:t>
            </a:r>
            <a:r>
              <a:rPr lang="en-US" sz="2000" dirty="0"/>
              <a:t> </a:t>
            </a:r>
            <a:r>
              <a:rPr lang="en-US" sz="2000" dirty="0" err="1"/>
              <a:t>eğitici</a:t>
            </a:r>
            <a:r>
              <a:rPr lang="en-US" sz="2000" dirty="0"/>
              <a:t> </a:t>
            </a:r>
            <a:r>
              <a:rPr lang="en-US" sz="2000" dirty="0" err="1"/>
              <a:t>içerikler</a:t>
            </a:r>
            <a:r>
              <a:rPr lang="en-US" sz="2000" dirty="0"/>
              <a:t> </a:t>
            </a:r>
            <a:r>
              <a:rPr lang="en-US" sz="2000" dirty="0" err="1"/>
              <a:t>sunmak</a:t>
            </a:r>
            <a:r>
              <a:rPr lang="en-US" sz="2000" dirty="0"/>
              <a:t>,</a:t>
            </a:r>
          </a:p>
          <a:p>
            <a:r>
              <a:rPr lang="en-US" sz="2000" dirty="0" err="1"/>
              <a:t>Bilişim</a:t>
            </a:r>
            <a:r>
              <a:rPr lang="en-US" sz="2000" dirty="0"/>
              <a:t> </a:t>
            </a:r>
            <a:r>
              <a:rPr lang="en-US" sz="2000" dirty="0" err="1"/>
              <a:t>kültürünü</a:t>
            </a:r>
            <a:r>
              <a:rPr lang="en-US" sz="2000" dirty="0"/>
              <a:t> </a:t>
            </a:r>
            <a:r>
              <a:rPr lang="en-US" sz="2000" dirty="0" err="1"/>
              <a:t>yaygınlaştırarak</a:t>
            </a:r>
            <a:r>
              <a:rPr lang="en-US" sz="2000" dirty="0"/>
              <a:t> </a:t>
            </a:r>
            <a:r>
              <a:rPr lang="en-US" sz="2000" dirty="0" err="1"/>
              <a:t>eğitimde</a:t>
            </a:r>
            <a:r>
              <a:rPr lang="en-US" sz="2000" dirty="0"/>
              <a:t> </a:t>
            </a:r>
            <a:r>
              <a:rPr lang="en-US" sz="2000" dirty="0" err="1"/>
              <a:t>kullanılmasını</a:t>
            </a:r>
            <a:r>
              <a:rPr lang="en-US" sz="2000" dirty="0"/>
              <a:t> </a:t>
            </a:r>
            <a:r>
              <a:rPr lang="en-US" sz="2000" dirty="0" err="1"/>
              <a:t>sağlamak</a:t>
            </a:r>
            <a:r>
              <a:rPr lang="en-US" sz="2000" dirty="0"/>
              <a:t>,</a:t>
            </a:r>
          </a:p>
          <a:p>
            <a:r>
              <a:rPr lang="en-US" sz="2000" dirty="0" err="1"/>
              <a:t>İçerikle</a:t>
            </a:r>
            <a:r>
              <a:rPr lang="en-US" sz="2000" dirty="0"/>
              <a:t> </a:t>
            </a:r>
            <a:r>
              <a:rPr lang="en-US" sz="2000" dirty="0" err="1"/>
              <a:t>ilgili</a:t>
            </a:r>
            <a:r>
              <a:rPr lang="en-US" sz="2000" dirty="0"/>
              <a:t> </a:t>
            </a:r>
            <a:r>
              <a:rPr lang="en-US" sz="2000" dirty="0" err="1"/>
              <a:t>ihtiyaçlarınıza</a:t>
            </a:r>
            <a:r>
              <a:rPr lang="en-US" sz="2000" dirty="0"/>
              <a:t> </a:t>
            </a:r>
            <a:r>
              <a:rPr lang="en-US" sz="2000" dirty="0" err="1"/>
              <a:t>cevap</a:t>
            </a:r>
            <a:r>
              <a:rPr lang="en-US" sz="2000" dirty="0"/>
              <a:t> </a:t>
            </a:r>
            <a:r>
              <a:rPr lang="en-US" sz="2000" dirty="0" err="1"/>
              <a:t>vermek</a:t>
            </a:r>
            <a:r>
              <a:rPr lang="en-US" sz="2000" dirty="0"/>
              <a:t>,</a:t>
            </a:r>
          </a:p>
          <a:p>
            <a:r>
              <a:rPr lang="en-US" sz="2000" dirty="0" err="1"/>
              <a:t>Sosyal</a:t>
            </a:r>
            <a:r>
              <a:rPr lang="en-US" sz="2000" dirty="0"/>
              <a:t> </a:t>
            </a:r>
            <a:r>
              <a:rPr lang="en-US" sz="2000" dirty="0" err="1"/>
              <a:t>ağ</a:t>
            </a:r>
            <a:r>
              <a:rPr lang="en-US" sz="2000" dirty="0"/>
              <a:t> </a:t>
            </a:r>
            <a:r>
              <a:rPr lang="en-US" sz="2000" dirty="0" err="1"/>
              <a:t>yapısıyla</a:t>
            </a:r>
            <a:r>
              <a:rPr lang="en-US" sz="2000" dirty="0"/>
              <a:t> </a:t>
            </a:r>
            <a:r>
              <a:rPr lang="en-US" sz="2000" dirty="0" err="1"/>
              <a:t>bilgi</a:t>
            </a:r>
            <a:r>
              <a:rPr lang="en-US" sz="2000" dirty="0"/>
              <a:t> </a:t>
            </a:r>
            <a:r>
              <a:rPr lang="en-US" sz="2000" dirty="0" err="1"/>
              <a:t>alışverişinde</a:t>
            </a:r>
            <a:r>
              <a:rPr lang="en-US" sz="2000" dirty="0"/>
              <a:t> </a:t>
            </a:r>
            <a:r>
              <a:rPr lang="en-US" sz="2000" dirty="0" err="1"/>
              <a:t>bulunmak</a:t>
            </a:r>
            <a:r>
              <a:rPr lang="en-US" sz="2000" dirty="0"/>
              <a:t>,</a:t>
            </a:r>
          </a:p>
          <a:p>
            <a:r>
              <a:rPr lang="en-US" sz="2000" dirty="0" err="1"/>
              <a:t>Zengin</a:t>
            </a:r>
            <a:r>
              <a:rPr lang="en-US" sz="2000" dirty="0"/>
              <a:t> </a:t>
            </a:r>
            <a:r>
              <a:rPr lang="en-US" sz="2000" dirty="0" err="1"/>
              <a:t>ve</a:t>
            </a:r>
            <a:r>
              <a:rPr lang="en-US" sz="2000" dirty="0"/>
              <a:t> </a:t>
            </a:r>
            <a:r>
              <a:rPr lang="en-US" sz="2000" dirty="0" err="1"/>
              <a:t>gittikçe</a:t>
            </a:r>
            <a:r>
              <a:rPr lang="en-US" sz="2000" dirty="0"/>
              <a:t> </a:t>
            </a:r>
            <a:r>
              <a:rPr lang="en-US" sz="2000" dirty="0" err="1"/>
              <a:t>büyüyen</a:t>
            </a:r>
            <a:r>
              <a:rPr lang="en-US" sz="2000" dirty="0"/>
              <a:t> </a:t>
            </a:r>
            <a:r>
              <a:rPr lang="en-US" sz="2000" dirty="0" err="1"/>
              <a:t>arşiviyle</a:t>
            </a:r>
            <a:r>
              <a:rPr lang="en-US" sz="2000" dirty="0"/>
              <a:t> </a:t>
            </a:r>
            <a:r>
              <a:rPr lang="en-US" sz="2000" dirty="0" err="1"/>
              <a:t>derslere</a:t>
            </a:r>
            <a:r>
              <a:rPr lang="en-US" sz="2000" dirty="0"/>
              <a:t> </a:t>
            </a:r>
            <a:r>
              <a:rPr lang="en-US" sz="2000" dirty="0" err="1"/>
              <a:t>katkı</a:t>
            </a:r>
            <a:r>
              <a:rPr lang="en-US" sz="2000" dirty="0"/>
              <a:t> </a:t>
            </a:r>
            <a:r>
              <a:rPr lang="en-US" sz="2000" dirty="0" err="1"/>
              <a:t>sağlamak</a:t>
            </a:r>
            <a:r>
              <a:rPr lang="en-US" sz="2000" dirty="0"/>
              <a:t>,</a:t>
            </a:r>
          </a:p>
          <a:p>
            <a:r>
              <a:rPr lang="en-US" sz="2000" dirty="0" err="1"/>
              <a:t>Bilgiyi</a:t>
            </a:r>
            <a:r>
              <a:rPr lang="en-US" sz="2000" dirty="0"/>
              <a:t> </a:t>
            </a:r>
            <a:r>
              <a:rPr lang="en-US" sz="2000" dirty="0" err="1"/>
              <a:t>öğrenirken</a:t>
            </a:r>
            <a:r>
              <a:rPr lang="en-US" sz="2000" dirty="0"/>
              <a:t> </a:t>
            </a:r>
            <a:r>
              <a:rPr lang="en-US" sz="2000" dirty="0" err="1"/>
              <a:t>aynı</a:t>
            </a:r>
            <a:r>
              <a:rPr lang="en-US" sz="2000" dirty="0"/>
              <a:t> </a:t>
            </a:r>
            <a:r>
              <a:rPr lang="en-US" sz="2000" dirty="0" err="1"/>
              <a:t>zamanda</a:t>
            </a:r>
            <a:r>
              <a:rPr lang="en-US" sz="2000" dirty="0"/>
              <a:t> </a:t>
            </a:r>
            <a:r>
              <a:rPr lang="en-US" sz="2000" dirty="0" err="1"/>
              <a:t>yeniden</a:t>
            </a:r>
            <a:r>
              <a:rPr lang="en-US" sz="2000" dirty="0"/>
              <a:t> </a:t>
            </a:r>
            <a:r>
              <a:rPr lang="en-US" sz="2000" dirty="0" err="1"/>
              <a:t>yapılandırabilmek</a:t>
            </a:r>
            <a:r>
              <a:rPr lang="en-US" sz="2000" dirty="0"/>
              <a:t> </a:t>
            </a:r>
            <a:r>
              <a:rPr lang="en-US" sz="2000" dirty="0" err="1"/>
              <a:t>ve</a:t>
            </a:r>
            <a:r>
              <a:rPr lang="en-US" sz="2000" dirty="0"/>
              <a:t> </a:t>
            </a:r>
            <a:r>
              <a:rPr lang="en-US" sz="2000" dirty="0" err="1"/>
              <a:t>bilgiden</a:t>
            </a:r>
            <a:r>
              <a:rPr lang="en-US" sz="2000" dirty="0"/>
              <a:t> </a:t>
            </a:r>
            <a:r>
              <a:rPr lang="en-US" sz="2000" dirty="0" err="1"/>
              <a:t>bilgi</a:t>
            </a:r>
            <a:r>
              <a:rPr lang="en-US" sz="2000" dirty="0"/>
              <a:t> </a:t>
            </a:r>
            <a:r>
              <a:rPr lang="en-US" sz="2000" dirty="0" err="1"/>
              <a:t>üretmek</a:t>
            </a:r>
            <a:r>
              <a:rPr lang="en-US" sz="2000" dirty="0"/>
              <a:t>,</a:t>
            </a:r>
          </a:p>
          <a:p>
            <a:endParaRPr lang="en-US" sz="2000" dirty="0"/>
          </a:p>
        </p:txBody>
      </p:sp>
      <p:sp>
        <p:nvSpPr>
          <p:cNvPr id="4" name="İçerik Yer Tutucusu 3"/>
          <p:cNvSpPr>
            <a:spLocks noGrp="1"/>
          </p:cNvSpPr>
          <p:nvPr>
            <p:ph sz="half" idx="2"/>
          </p:nvPr>
        </p:nvSpPr>
        <p:spPr>
          <a:xfrm>
            <a:off x="4702805" y="2191562"/>
            <a:ext cx="4292341" cy="4164013"/>
          </a:xfrm>
        </p:spPr>
        <p:txBody>
          <a:bodyPr>
            <a:noAutofit/>
          </a:bodyPr>
          <a:lstStyle/>
          <a:p>
            <a:r>
              <a:rPr lang="en-US" sz="2000" dirty="0" err="1" smtClean="0"/>
              <a:t>Farklı</a:t>
            </a:r>
            <a:r>
              <a:rPr lang="en-US" sz="2000" dirty="0" smtClean="0"/>
              <a:t> </a:t>
            </a:r>
            <a:r>
              <a:rPr lang="en-US" sz="2000" dirty="0" err="1"/>
              <a:t>öğrenme</a:t>
            </a:r>
            <a:r>
              <a:rPr lang="en-US" sz="2000" dirty="0"/>
              <a:t> </a:t>
            </a:r>
            <a:r>
              <a:rPr lang="en-US" sz="2000" dirty="0" err="1"/>
              <a:t>stillerine</a:t>
            </a:r>
            <a:r>
              <a:rPr lang="en-US" sz="2000" dirty="0"/>
              <a:t> (</a:t>
            </a:r>
            <a:r>
              <a:rPr lang="en-US" sz="2000" dirty="0" err="1"/>
              <a:t>sözel</a:t>
            </a:r>
            <a:r>
              <a:rPr lang="en-US" sz="2000" dirty="0"/>
              <a:t>, </a:t>
            </a:r>
            <a:r>
              <a:rPr lang="en-US" sz="2000" dirty="0" err="1"/>
              <a:t>görsel</a:t>
            </a:r>
            <a:r>
              <a:rPr lang="en-US" sz="2000" dirty="0"/>
              <a:t>, </a:t>
            </a:r>
            <a:r>
              <a:rPr lang="en-US" sz="2000" dirty="0" err="1"/>
              <a:t>sayısal</a:t>
            </a:r>
            <a:r>
              <a:rPr lang="en-US" sz="2000" dirty="0"/>
              <a:t>, </a:t>
            </a:r>
            <a:r>
              <a:rPr lang="en-US" sz="2000" dirty="0" err="1"/>
              <a:t>sosyal</a:t>
            </a:r>
            <a:r>
              <a:rPr lang="en-US" sz="2000" dirty="0"/>
              <a:t>, </a:t>
            </a:r>
            <a:r>
              <a:rPr lang="en-US" sz="2000" dirty="0" err="1"/>
              <a:t>bireysel</a:t>
            </a:r>
            <a:r>
              <a:rPr lang="en-US" sz="2000" dirty="0"/>
              <a:t>, </a:t>
            </a:r>
            <a:r>
              <a:rPr lang="en-US" sz="2000" dirty="0" err="1"/>
              <a:t>işitsel</a:t>
            </a:r>
            <a:r>
              <a:rPr lang="en-US" sz="2000" dirty="0"/>
              <a:t> </a:t>
            </a:r>
            <a:r>
              <a:rPr lang="en-US" sz="2000" dirty="0" err="1"/>
              <a:t>öğrenme</a:t>
            </a:r>
            <a:r>
              <a:rPr lang="en-US" sz="2000" dirty="0"/>
              <a:t>) </a:t>
            </a:r>
            <a:r>
              <a:rPr lang="en-US" sz="2000" dirty="0" err="1"/>
              <a:t>sahip</a:t>
            </a:r>
            <a:r>
              <a:rPr lang="en-US" sz="2000" dirty="0"/>
              <a:t> </a:t>
            </a:r>
            <a:r>
              <a:rPr lang="en-US" sz="2000" dirty="0" err="1"/>
              <a:t>öğrencileri</a:t>
            </a:r>
            <a:r>
              <a:rPr lang="en-US" sz="2000" dirty="0"/>
              <a:t> de </a:t>
            </a:r>
            <a:r>
              <a:rPr lang="en-US" sz="2000" dirty="0" err="1"/>
              <a:t>kapsamak</a:t>
            </a:r>
            <a:r>
              <a:rPr lang="en-US" sz="2000" dirty="0"/>
              <a:t>,</a:t>
            </a:r>
          </a:p>
          <a:p>
            <a:r>
              <a:rPr lang="en-US" sz="2000" dirty="0" err="1"/>
              <a:t>Bütün</a:t>
            </a:r>
            <a:r>
              <a:rPr lang="en-US" sz="2000" dirty="0"/>
              <a:t> </a:t>
            </a:r>
            <a:r>
              <a:rPr lang="en-US" sz="2000" dirty="0" err="1"/>
              <a:t>öğretmenleri</a:t>
            </a:r>
            <a:r>
              <a:rPr lang="en-US" sz="2000" dirty="0"/>
              <a:t> </a:t>
            </a:r>
            <a:r>
              <a:rPr lang="en-US" sz="2000" dirty="0" err="1"/>
              <a:t>ortak</a:t>
            </a:r>
            <a:r>
              <a:rPr lang="en-US" sz="2000" dirty="0"/>
              <a:t> </a:t>
            </a:r>
            <a:r>
              <a:rPr lang="en-US" sz="2000" dirty="0" err="1"/>
              <a:t>bir</a:t>
            </a:r>
            <a:r>
              <a:rPr lang="en-US" sz="2000" dirty="0"/>
              <a:t> </a:t>
            </a:r>
            <a:r>
              <a:rPr lang="en-US" sz="2000" dirty="0" err="1"/>
              <a:t>paydada</a:t>
            </a:r>
            <a:r>
              <a:rPr lang="en-US" sz="2000" dirty="0"/>
              <a:t> </a:t>
            </a:r>
            <a:r>
              <a:rPr lang="en-US" sz="2000" dirty="0" err="1"/>
              <a:t>buluşturarak</a:t>
            </a:r>
            <a:r>
              <a:rPr lang="en-US" sz="2000" dirty="0"/>
              <a:t> </a:t>
            </a:r>
            <a:r>
              <a:rPr lang="en-US" sz="2000" dirty="0" err="1"/>
              <a:t>eğitime</a:t>
            </a:r>
            <a:r>
              <a:rPr lang="en-US" sz="2000" dirty="0"/>
              <a:t> el </a:t>
            </a:r>
            <a:r>
              <a:rPr lang="en-US" sz="2000" dirty="0" err="1"/>
              <a:t>birliğiyle</a:t>
            </a:r>
            <a:r>
              <a:rPr lang="en-US" sz="2000" dirty="0"/>
              <a:t> </a:t>
            </a:r>
            <a:r>
              <a:rPr lang="en-US" sz="2000" dirty="0" err="1"/>
              <a:t>yön</a:t>
            </a:r>
            <a:r>
              <a:rPr lang="en-US" sz="2000" dirty="0"/>
              <a:t> </a:t>
            </a:r>
            <a:r>
              <a:rPr lang="en-US" sz="2000" dirty="0" err="1"/>
              <a:t>vermelerine</a:t>
            </a:r>
            <a:r>
              <a:rPr lang="en-US" sz="2000" dirty="0"/>
              <a:t> </a:t>
            </a:r>
            <a:r>
              <a:rPr lang="en-US" sz="2000" dirty="0" err="1"/>
              <a:t>ön</a:t>
            </a:r>
            <a:r>
              <a:rPr lang="en-US" sz="2000" dirty="0"/>
              <a:t> </a:t>
            </a:r>
            <a:r>
              <a:rPr lang="en-US" sz="2000" dirty="0" err="1"/>
              <a:t>ayak</a:t>
            </a:r>
            <a:r>
              <a:rPr lang="en-US" sz="2000" dirty="0"/>
              <a:t> </a:t>
            </a:r>
            <a:r>
              <a:rPr lang="en-US" sz="2000" dirty="0" err="1"/>
              <a:t>olmak</a:t>
            </a:r>
            <a:r>
              <a:rPr lang="en-US" sz="2000" dirty="0"/>
              <a:t>,</a:t>
            </a:r>
          </a:p>
          <a:p>
            <a:r>
              <a:rPr lang="en-US" sz="2000" dirty="0" err="1"/>
              <a:t>Teknolojiyi</a:t>
            </a:r>
            <a:r>
              <a:rPr lang="en-US" sz="2000" dirty="0"/>
              <a:t> </a:t>
            </a:r>
            <a:r>
              <a:rPr lang="en-US" sz="2000" dirty="0" err="1"/>
              <a:t>bir</a:t>
            </a:r>
            <a:r>
              <a:rPr lang="en-US" sz="2000" dirty="0"/>
              <a:t> </a:t>
            </a:r>
            <a:r>
              <a:rPr lang="en-US" sz="2000" dirty="0" err="1"/>
              <a:t>amaç</a:t>
            </a:r>
            <a:r>
              <a:rPr lang="en-US" sz="2000" dirty="0"/>
              <a:t> </a:t>
            </a:r>
            <a:r>
              <a:rPr lang="en-US" sz="2000" dirty="0" err="1"/>
              <a:t>olarak</a:t>
            </a:r>
            <a:r>
              <a:rPr lang="en-US" sz="2000" dirty="0"/>
              <a:t> </a:t>
            </a:r>
            <a:r>
              <a:rPr lang="en-US" sz="2000" dirty="0" err="1"/>
              <a:t>değil</a:t>
            </a:r>
            <a:r>
              <a:rPr lang="en-US" sz="2000" dirty="0"/>
              <a:t> </a:t>
            </a:r>
            <a:r>
              <a:rPr lang="en-US" sz="2000" dirty="0" err="1"/>
              <a:t>bir</a:t>
            </a:r>
            <a:r>
              <a:rPr lang="en-US" sz="2000" dirty="0"/>
              <a:t> </a:t>
            </a:r>
            <a:r>
              <a:rPr lang="en-US" sz="2000" dirty="0" err="1"/>
              <a:t>araç</a:t>
            </a:r>
            <a:r>
              <a:rPr lang="en-US" sz="2000" dirty="0"/>
              <a:t> </a:t>
            </a:r>
            <a:r>
              <a:rPr lang="en-US" sz="2000" dirty="0" err="1"/>
              <a:t>olarak</a:t>
            </a:r>
            <a:r>
              <a:rPr lang="en-US" sz="2000" dirty="0"/>
              <a:t> </a:t>
            </a:r>
            <a:r>
              <a:rPr lang="en-US" sz="2000" dirty="0" err="1"/>
              <a:t>kullanmak</a:t>
            </a:r>
            <a:r>
              <a:rPr lang="en-US" sz="2000" dirty="0"/>
              <a:t> </a:t>
            </a:r>
            <a:r>
              <a:rPr lang="en-US" sz="2000" dirty="0" err="1"/>
              <a:t>amacıyla</a:t>
            </a:r>
            <a:r>
              <a:rPr lang="en-US" sz="2000" dirty="0"/>
              <a:t> </a:t>
            </a:r>
            <a:r>
              <a:rPr lang="en-US" sz="2000" dirty="0" err="1"/>
              <a:t>tasarlanan</a:t>
            </a:r>
            <a:r>
              <a:rPr lang="en-US" sz="2000" dirty="0"/>
              <a:t> </a:t>
            </a:r>
            <a:r>
              <a:rPr lang="en-US" sz="2000" dirty="0" err="1"/>
              <a:t>sosyal</a:t>
            </a:r>
            <a:r>
              <a:rPr lang="en-US" sz="2000" dirty="0"/>
              <a:t> </a:t>
            </a:r>
            <a:r>
              <a:rPr lang="en-US" sz="2000" dirty="0" err="1"/>
              <a:t>bir</a:t>
            </a:r>
            <a:r>
              <a:rPr lang="en-US" sz="2000" dirty="0"/>
              <a:t> </a:t>
            </a:r>
            <a:r>
              <a:rPr lang="en-US" sz="2000" dirty="0" err="1"/>
              <a:t>eğitim</a:t>
            </a:r>
            <a:r>
              <a:rPr lang="en-US" sz="2000" dirty="0"/>
              <a:t> </a:t>
            </a:r>
            <a:r>
              <a:rPr lang="en-US" sz="2000" dirty="0" err="1"/>
              <a:t>platformudur</a:t>
            </a:r>
            <a:r>
              <a:rPr lang="en-US" sz="2000" dirty="0"/>
              <a:t>.</a:t>
            </a:r>
          </a:p>
        </p:txBody>
      </p:sp>
      <p:sp>
        <p:nvSpPr>
          <p:cNvPr id="5" name="Unvan 1"/>
          <p:cNvSpPr>
            <a:spLocks noGrp="1"/>
          </p:cNvSpPr>
          <p:nvPr>
            <p:ph type="title"/>
          </p:nvPr>
        </p:nvSpPr>
        <p:spPr>
          <a:xfrm>
            <a:off x="533401" y="1452565"/>
            <a:ext cx="7858125" cy="525463"/>
          </a:xfrm>
        </p:spPr>
        <p:txBody>
          <a:bodyPr>
            <a:normAutofit fontScale="90000"/>
          </a:bodyPr>
          <a:lstStyle/>
          <a:p>
            <a:pPr algn="l"/>
            <a:r>
              <a:rPr lang="tr-TR" dirty="0" smtClean="0">
                <a:solidFill>
                  <a:srgbClr val="0070C0"/>
                </a:solidFill>
                <a:effectLst>
                  <a:outerShdw blurRad="38100" dist="38100" dir="2700000" algn="tl">
                    <a:srgbClr val="000000">
                      <a:alpha val="43137"/>
                    </a:srgbClr>
                  </a:outerShdw>
                </a:effectLst>
              </a:rPr>
              <a:t>EBA amacı nedir?</a:t>
            </a:r>
            <a:br>
              <a:rPr lang="tr-TR" dirty="0" smtClean="0">
                <a:solidFill>
                  <a:srgbClr val="0070C0"/>
                </a:solidFill>
                <a:effectLst>
                  <a:outerShdw blurRad="38100" dist="38100" dir="2700000" algn="tl">
                    <a:srgbClr val="000000">
                      <a:alpha val="43137"/>
                    </a:srgbClr>
                  </a:outerShdw>
                </a:effectLst>
              </a:rPr>
            </a:br>
            <a:endParaRPr lang="en-US" sz="2200" dirty="0">
              <a:solidFill>
                <a:srgbClr val="0070C0"/>
              </a:solidFill>
              <a:effectLst>
                <a:outerShdw blurRad="38100" dist="38100" dir="2700000" algn="tl">
                  <a:srgbClr val="000000">
                    <a:alpha val="43137"/>
                  </a:srgbClr>
                </a:outerShdw>
              </a:effectLst>
            </a:endParaRPr>
          </a:p>
        </p:txBody>
      </p:sp>
      <p:sp>
        <p:nvSpPr>
          <p:cNvPr id="6" name="Unvan 1"/>
          <p:cNvSpPr txBox="1">
            <a:spLocks/>
          </p:cNvSpPr>
          <p:nvPr/>
        </p:nvSpPr>
        <p:spPr>
          <a:xfrm>
            <a:off x="534840" y="1798838"/>
            <a:ext cx="7858125" cy="328611"/>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err="1" smtClean="0">
                <a:solidFill>
                  <a:schemeClr val="accent1"/>
                </a:solidFill>
              </a:rPr>
              <a:t>Öğretmen</a:t>
            </a:r>
            <a:r>
              <a:rPr lang="en-US" sz="2200" dirty="0" smtClean="0">
                <a:solidFill>
                  <a:schemeClr val="accent1"/>
                </a:solidFill>
              </a:rPr>
              <a:t> </a:t>
            </a:r>
            <a:r>
              <a:rPr lang="en-US" sz="2200" dirty="0" err="1" smtClean="0">
                <a:solidFill>
                  <a:schemeClr val="accent1"/>
                </a:solidFill>
              </a:rPr>
              <a:t>ve</a:t>
            </a:r>
            <a:r>
              <a:rPr lang="en-US" sz="2200" dirty="0" smtClean="0">
                <a:solidFill>
                  <a:schemeClr val="accent1"/>
                </a:solidFill>
              </a:rPr>
              <a:t> </a:t>
            </a:r>
            <a:r>
              <a:rPr lang="en-US" sz="2200" dirty="0" err="1" smtClean="0">
                <a:solidFill>
                  <a:schemeClr val="accent1"/>
                </a:solidFill>
              </a:rPr>
              <a:t>öğrenciler</a:t>
            </a:r>
            <a:r>
              <a:rPr lang="en-US" sz="2200" dirty="0" smtClean="0">
                <a:solidFill>
                  <a:schemeClr val="accent1"/>
                </a:solidFill>
              </a:rPr>
              <a:t> </a:t>
            </a:r>
            <a:r>
              <a:rPr lang="en-US" sz="2200" dirty="0" err="1" smtClean="0">
                <a:solidFill>
                  <a:schemeClr val="accent1"/>
                </a:solidFill>
              </a:rPr>
              <a:t>başta</a:t>
            </a:r>
            <a:r>
              <a:rPr lang="en-US" sz="2200" dirty="0" smtClean="0">
                <a:solidFill>
                  <a:schemeClr val="accent1"/>
                </a:solidFill>
              </a:rPr>
              <a:t> </a:t>
            </a:r>
            <a:r>
              <a:rPr lang="en-US" sz="2200" dirty="0" err="1" smtClean="0">
                <a:solidFill>
                  <a:schemeClr val="accent1"/>
                </a:solidFill>
              </a:rPr>
              <a:t>olmak</a:t>
            </a:r>
            <a:r>
              <a:rPr lang="en-US" sz="2200" dirty="0" smtClean="0">
                <a:solidFill>
                  <a:schemeClr val="accent1"/>
                </a:solidFill>
              </a:rPr>
              <a:t> </a:t>
            </a:r>
            <a:r>
              <a:rPr lang="en-US" sz="2200" dirty="0" err="1" smtClean="0">
                <a:solidFill>
                  <a:schemeClr val="accent1"/>
                </a:solidFill>
              </a:rPr>
              <a:t>üzere</a:t>
            </a:r>
            <a:r>
              <a:rPr lang="en-US" sz="2200" dirty="0" smtClean="0">
                <a:solidFill>
                  <a:schemeClr val="accent1"/>
                </a:solidFill>
              </a:rPr>
              <a:t> </a:t>
            </a:r>
            <a:r>
              <a:rPr lang="en-US" sz="2200" dirty="0" err="1" smtClean="0">
                <a:solidFill>
                  <a:schemeClr val="accent1"/>
                </a:solidFill>
              </a:rPr>
              <a:t>eğitimin</a:t>
            </a:r>
            <a:r>
              <a:rPr lang="en-US" sz="2200" dirty="0" smtClean="0">
                <a:solidFill>
                  <a:schemeClr val="accent1"/>
                </a:solidFill>
              </a:rPr>
              <a:t> </a:t>
            </a:r>
            <a:r>
              <a:rPr lang="en-US" sz="2200" dirty="0" err="1" smtClean="0">
                <a:solidFill>
                  <a:schemeClr val="accent1"/>
                </a:solidFill>
              </a:rPr>
              <a:t>tüm</a:t>
            </a:r>
            <a:r>
              <a:rPr lang="en-US" sz="2200" dirty="0" smtClean="0">
                <a:solidFill>
                  <a:schemeClr val="accent1"/>
                </a:solidFill>
              </a:rPr>
              <a:t> </a:t>
            </a:r>
            <a:r>
              <a:rPr lang="en-US" sz="2200" dirty="0" err="1" smtClean="0">
                <a:solidFill>
                  <a:schemeClr val="accent1"/>
                </a:solidFill>
              </a:rPr>
              <a:t>paydaşları</a:t>
            </a:r>
            <a:r>
              <a:rPr lang="en-US" sz="2200" dirty="0" smtClean="0">
                <a:solidFill>
                  <a:schemeClr val="accent1"/>
                </a:solidFill>
              </a:rPr>
              <a:t> </a:t>
            </a:r>
            <a:r>
              <a:rPr lang="en-US" sz="2200" dirty="0" err="1" smtClean="0">
                <a:solidFill>
                  <a:schemeClr val="accent1"/>
                </a:solidFill>
              </a:rPr>
              <a:t>için</a:t>
            </a:r>
            <a:r>
              <a:rPr lang="en-US" sz="2200" dirty="0" smtClean="0">
                <a:solidFill>
                  <a:schemeClr val="accent1"/>
                </a:solidFill>
              </a:rPr>
              <a:t> </a:t>
            </a:r>
            <a:r>
              <a:rPr lang="en-US" sz="2200" dirty="0" err="1" smtClean="0">
                <a:solidFill>
                  <a:schemeClr val="accent1"/>
                </a:solidFill>
              </a:rPr>
              <a:t>tasarlanan</a:t>
            </a:r>
            <a:r>
              <a:rPr lang="en-US" sz="2200" dirty="0" smtClean="0">
                <a:solidFill>
                  <a:schemeClr val="accent1"/>
                </a:solidFill>
              </a:rPr>
              <a:t> EBA;</a:t>
            </a:r>
            <a:endParaRPr lang="en-US" sz="22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452915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500"/>
                                        <p:tgtEl>
                                          <p:spTgt spid="4">
                                            <p:txEl>
                                              <p:pRg st="1" end="1"/>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kdörtgen 19"/>
          <p:cNvSpPr/>
          <p:nvPr/>
        </p:nvSpPr>
        <p:spPr>
          <a:xfrm>
            <a:off x="686772" y="2139042"/>
            <a:ext cx="8229600" cy="646331"/>
          </a:xfrm>
          <a:prstGeom prst="rect">
            <a:avLst/>
          </a:prstGeom>
        </p:spPr>
        <p:txBody>
          <a:bodyPr wrap="square">
            <a:spAutoFit/>
          </a:bodyPr>
          <a:lstStyle/>
          <a:p>
            <a:r>
              <a:rPr lang="tr-TR" dirty="0" smtClean="0">
                <a:latin typeface="Arial" panose="020B0604020202020204" pitchFamily="34" charset="0"/>
                <a:ea typeface="MS PGothic" panose="020B0600070205080204" pitchFamily="34" charset="-128"/>
                <a:cs typeface="Times New Roman" panose="02020603050405020304" pitchFamily="18" charset="0"/>
              </a:rPr>
              <a:t>EBA, </a:t>
            </a:r>
            <a:r>
              <a:rPr lang="tr-TR" dirty="0">
                <a:latin typeface="Arial" panose="020B0604020202020204" pitchFamily="34" charset="0"/>
                <a:ea typeface="MS PGothic" panose="020B0600070205080204" pitchFamily="34" charset="-128"/>
                <a:cs typeface="Times New Roman" panose="02020603050405020304" pitchFamily="18" charset="0"/>
              </a:rPr>
              <a:t>öğretmenler ve öğrencileri fiziksel sınıf ortamının ötesinde </a:t>
            </a:r>
            <a:r>
              <a:rPr lang="tr-TR" dirty="0" smtClean="0">
                <a:latin typeface="Arial" panose="020B0604020202020204" pitchFamily="34" charset="0"/>
                <a:ea typeface="MS PGothic" panose="020B0600070205080204" pitchFamily="34" charset="-128"/>
                <a:cs typeface="Times New Roman" panose="02020603050405020304" pitchFamily="18" charset="0"/>
              </a:rPr>
              <a:t>de </a:t>
            </a:r>
            <a:r>
              <a:rPr lang="tr-TR" dirty="0">
                <a:latin typeface="Arial" panose="020B0604020202020204" pitchFamily="34" charset="0"/>
                <a:ea typeface="MS PGothic" panose="020B0600070205080204" pitchFamily="34" charset="-128"/>
                <a:cs typeface="Times New Roman" panose="02020603050405020304" pitchFamily="18" charset="0"/>
              </a:rPr>
              <a:t>birbirlerine bağlamaya ve birlikte çalışabilmelerine </a:t>
            </a:r>
            <a:r>
              <a:rPr lang="tr-TR" dirty="0" smtClean="0">
                <a:latin typeface="Arial" panose="020B0604020202020204" pitchFamily="34" charset="0"/>
                <a:ea typeface="MS PGothic" panose="020B0600070205080204" pitchFamily="34" charset="-128"/>
                <a:cs typeface="Times New Roman" panose="02020603050405020304" pitchFamily="18" charset="0"/>
              </a:rPr>
              <a:t>olanak sağlar.</a:t>
            </a:r>
          </a:p>
        </p:txBody>
      </p:sp>
      <p:sp>
        <p:nvSpPr>
          <p:cNvPr id="22" name="Unvan 1"/>
          <p:cNvSpPr>
            <a:spLocks noGrp="1"/>
          </p:cNvSpPr>
          <p:nvPr>
            <p:ph type="title"/>
          </p:nvPr>
        </p:nvSpPr>
        <p:spPr>
          <a:xfrm>
            <a:off x="666750" y="1419229"/>
            <a:ext cx="8313420" cy="525463"/>
          </a:xfrm>
        </p:spPr>
        <p:txBody>
          <a:bodyPr>
            <a:normAutofit fontScale="90000"/>
          </a:bodyPr>
          <a:lstStyle/>
          <a:p>
            <a:pPr lvl="0" algn="l"/>
            <a:r>
              <a:rPr lang="tr-TR" dirty="0" err="1" smtClean="0">
                <a:solidFill>
                  <a:srgbClr val="0070C0"/>
                </a:solidFill>
                <a:effectLst>
                  <a:outerShdw blurRad="38100" dist="38100" dir="2700000" algn="tl">
                    <a:srgbClr val="000000">
                      <a:alpha val="43137"/>
                    </a:srgbClr>
                  </a:outerShdw>
                </a:effectLst>
              </a:rPr>
              <a:t>EBA’nın</a:t>
            </a:r>
            <a:r>
              <a:rPr lang="tr-TR" dirty="0" smtClean="0">
                <a:solidFill>
                  <a:srgbClr val="0070C0"/>
                </a:solidFill>
                <a:effectLst>
                  <a:outerShdw blurRad="38100" dist="38100" dir="2700000" algn="tl">
                    <a:srgbClr val="000000">
                      <a:alpha val="43137"/>
                    </a:srgbClr>
                  </a:outerShdw>
                </a:effectLst>
              </a:rPr>
              <a:t> Önemi</a:t>
            </a:r>
            <a:endParaRPr lang="en-US" dirty="0">
              <a:solidFill>
                <a:srgbClr val="0070C0"/>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0082" y="3256724"/>
            <a:ext cx="7843836" cy="25951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04941413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457200" y="1452565"/>
            <a:ext cx="8229600" cy="525463"/>
          </a:xfrm>
        </p:spPr>
        <p:txBody>
          <a:bodyPr>
            <a:normAutofit fontScale="90000"/>
          </a:bodyPr>
          <a:lstStyle/>
          <a:p>
            <a:pPr lvl="0" algn="l"/>
            <a:r>
              <a:rPr lang="tr-TR" dirty="0" err="1" smtClean="0">
                <a:solidFill>
                  <a:srgbClr val="0070C0"/>
                </a:solidFill>
                <a:effectLst>
                  <a:outerShdw blurRad="38100" dist="38100" dir="2700000" algn="tl">
                    <a:srgbClr val="000000">
                      <a:alpha val="43137"/>
                    </a:srgbClr>
                  </a:outerShdw>
                </a:effectLst>
              </a:rPr>
              <a:t>EBA’nın</a:t>
            </a:r>
            <a:r>
              <a:rPr lang="tr-TR" dirty="0" smtClean="0">
                <a:solidFill>
                  <a:srgbClr val="0070C0"/>
                </a:solidFill>
                <a:effectLst>
                  <a:outerShdw blurRad="38100" dist="38100" dir="2700000" algn="tl">
                    <a:srgbClr val="000000">
                      <a:alpha val="43137"/>
                    </a:srgbClr>
                  </a:outerShdw>
                </a:effectLst>
              </a:rPr>
              <a:t> Önemi</a:t>
            </a:r>
            <a:endParaRPr lang="en-US" dirty="0">
              <a:solidFill>
                <a:srgbClr val="0070C0"/>
              </a:solidFill>
              <a:effectLst>
                <a:outerShdw blurRad="38100" dist="38100" dir="2700000" algn="tl">
                  <a:srgbClr val="000000">
                    <a:alpha val="43137"/>
                  </a:srgbClr>
                </a:outerShdw>
              </a:effectLst>
            </a:endParaRPr>
          </a:p>
        </p:txBody>
      </p:sp>
      <p:sp>
        <p:nvSpPr>
          <p:cNvPr id="59" name="Dikdörtgen 58"/>
          <p:cNvSpPr/>
          <p:nvPr/>
        </p:nvSpPr>
        <p:spPr>
          <a:xfrm>
            <a:off x="456306" y="1799141"/>
            <a:ext cx="8229600" cy="4593565"/>
          </a:xfrm>
          <a:prstGeom prst="rect">
            <a:avLst/>
          </a:prstGeom>
        </p:spPr>
        <p:txBody>
          <a:bodyPr wrap="square">
            <a:spAutoFit/>
          </a:bodyPr>
          <a:lstStyle/>
          <a:p>
            <a:pPr lvl="8">
              <a:lnSpc>
                <a:spcPts val="2700"/>
              </a:lnSpc>
            </a:pPr>
            <a:endParaRPr lang="tr-TR" dirty="0" smtClean="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000" dirty="0" smtClean="0">
                <a:latin typeface="Arial" panose="020B0604020202020204" pitchFamily="34" charset="0"/>
                <a:ea typeface="MS PGothic" panose="020B0600070205080204" pitchFamily="34" charset="-128"/>
                <a:cs typeface="Times New Roman" panose="02020603050405020304" pitchFamily="18" charset="0"/>
              </a:rPr>
              <a:t>Destekleyici İçerikler sağlanması</a:t>
            </a:r>
          </a:p>
          <a:p>
            <a:pPr marL="285750" indent="-285750">
              <a:lnSpc>
                <a:spcPts val="2700"/>
              </a:lnSpc>
              <a:buFont typeface="Wingdings" panose="05000000000000000000" pitchFamily="2" charset="2"/>
              <a:buChar char="v"/>
            </a:pPr>
            <a:r>
              <a:rPr lang="tr-TR" sz="2000" dirty="0" smtClean="0">
                <a:latin typeface="Arial" panose="020B0604020202020204" pitchFamily="34" charset="0"/>
                <a:ea typeface="MS PGothic" panose="020B0600070205080204" pitchFamily="34" charset="-128"/>
                <a:cs typeface="Times New Roman" panose="02020603050405020304" pitchFamily="18" charset="0"/>
              </a:rPr>
              <a:t>Uygulamalara </a:t>
            </a:r>
            <a:r>
              <a:rPr lang="tr-TR" sz="2000" dirty="0">
                <a:latin typeface="Arial" panose="020B0604020202020204" pitchFamily="34" charset="0"/>
                <a:ea typeface="MS PGothic" panose="020B0600070205080204" pitchFamily="34" charset="-128"/>
                <a:cs typeface="Times New Roman" panose="02020603050405020304" pitchFamily="18" charset="0"/>
              </a:rPr>
              <a:t>ve her türlü kaynağa </a:t>
            </a:r>
            <a:r>
              <a:rPr lang="tr-TR" sz="2000" dirty="0" err="1">
                <a:latin typeface="Arial" panose="020B0604020202020204" pitchFamily="34" charset="0"/>
                <a:ea typeface="MS PGothic" panose="020B0600070205080204" pitchFamily="34" charset="-128"/>
                <a:cs typeface="Times New Roman" panose="02020603050405020304" pitchFamily="18" charset="0"/>
              </a:rPr>
              <a:t>heryerden</a:t>
            </a:r>
            <a:r>
              <a:rPr lang="tr-TR" sz="2000" dirty="0">
                <a:latin typeface="Arial" panose="020B0604020202020204" pitchFamily="34" charset="0"/>
                <a:ea typeface="MS PGothic" panose="020B0600070205080204" pitchFamily="34" charset="-128"/>
                <a:cs typeface="Times New Roman" panose="02020603050405020304" pitchFamily="18" charset="0"/>
              </a:rPr>
              <a:t> erişebilir olması</a:t>
            </a:r>
          </a:p>
          <a:p>
            <a:pPr marL="285750" indent="-285750">
              <a:lnSpc>
                <a:spcPts val="2700"/>
              </a:lnSpc>
              <a:buFont typeface="Wingdings" panose="05000000000000000000" pitchFamily="2" charset="2"/>
              <a:buChar char="v"/>
            </a:pPr>
            <a:r>
              <a:rPr lang="tr-TR" sz="2000" dirty="0">
                <a:latin typeface="Arial" panose="020B0604020202020204" pitchFamily="34" charset="0"/>
                <a:ea typeface="MS PGothic" panose="020B0600070205080204" pitchFamily="34" charset="-128"/>
                <a:cs typeface="Times New Roman" panose="02020603050405020304" pitchFamily="18" charset="0"/>
              </a:rPr>
              <a:t>Y</a:t>
            </a:r>
            <a:r>
              <a:rPr lang="tr-TR" sz="2000" dirty="0" smtClean="0">
                <a:latin typeface="Arial" panose="020B0604020202020204" pitchFamily="34" charset="0"/>
                <a:ea typeface="MS PGothic" panose="020B0600070205080204" pitchFamily="34" charset="-128"/>
                <a:cs typeface="Times New Roman" panose="02020603050405020304" pitchFamily="18" charset="0"/>
              </a:rPr>
              <a:t>urtdışında </a:t>
            </a:r>
            <a:r>
              <a:rPr lang="tr-TR" sz="2000" dirty="0">
                <a:latin typeface="Arial" panose="020B0604020202020204" pitchFamily="34" charset="0"/>
                <a:ea typeface="MS PGothic" panose="020B0600070205080204" pitchFamily="34" charset="-128"/>
                <a:cs typeface="Times New Roman" panose="02020603050405020304" pitchFamily="18" charset="0"/>
              </a:rPr>
              <a:t>ve içinde, hayat boyu veya </a:t>
            </a:r>
            <a:r>
              <a:rPr lang="tr-TR" sz="2000" dirty="0" smtClean="0">
                <a:latin typeface="Arial" panose="020B0604020202020204" pitchFamily="34" charset="0"/>
                <a:ea typeface="MS PGothic" panose="020B0600070205080204" pitchFamily="34" charset="-128"/>
                <a:cs typeface="Times New Roman" panose="02020603050405020304" pitchFamily="18" charset="0"/>
              </a:rPr>
              <a:t>okullarda </a:t>
            </a:r>
            <a:r>
              <a:rPr lang="tr-TR" sz="2000" dirty="0">
                <a:latin typeface="Arial" panose="020B0604020202020204" pitchFamily="34" charset="0"/>
                <a:ea typeface="MS PGothic" panose="020B0600070205080204" pitchFamily="34" charset="-128"/>
                <a:cs typeface="Times New Roman" panose="02020603050405020304" pitchFamily="18" charset="0"/>
              </a:rPr>
              <a:t>ve sınıflarda, akıllı tahta ve tabletler gibi yenilikçi ortamlar ile destekleyebilir yapıda olması</a:t>
            </a:r>
          </a:p>
          <a:p>
            <a:pPr marL="285750" indent="-285750">
              <a:lnSpc>
                <a:spcPts val="2700"/>
              </a:lnSpc>
              <a:buFont typeface="Wingdings" panose="05000000000000000000" pitchFamily="2" charset="2"/>
              <a:buChar char="v"/>
            </a:pPr>
            <a:r>
              <a:rPr lang="tr-TR" sz="2000" dirty="0">
                <a:latin typeface="Arial" panose="020B0604020202020204" pitchFamily="34" charset="0"/>
                <a:ea typeface="MS PGothic" panose="020B0600070205080204" pitchFamily="34" charset="-128"/>
                <a:cs typeface="Times New Roman" panose="02020603050405020304" pitchFamily="18" charset="0"/>
              </a:rPr>
              <a:t>Çevrimiçi ve Çevrimdışı ortamlarda derslerin ve öğrenmenin devamlılığını sağlaması</a:t>
            </a:r>
          </a:p>
          <a:p>
            <a:pPr marL="285750" indent="-285750">
              <a:lnSpc>
                <a:spcPts val="2700"/>
              </a:lnSpc>
              <a:buFont typeface="Wingdings" panose="05000000000000000000" pitchFamily="2" charset="2"/>
              <a:buChar char="v"/>
            </a:pPr>
            <a:r>
              <a:rPr lang="tr-TR" sz="2000" dirty="0">
                <a:latin typeface="Arial" panose="020B0604020202020204" pitchFamily="34" charset="0"/>
                <a:ea typeface="MS PGothic" panose="020B0600070205080204" pitchFamily="34" charset="-128"/>
                <a:cs typeface="Times New Roman" panose="02020603050405020304" pitchFamily="18" charset="0"/>
              </a:rPr>
              <a:t>Ö</a:t>
            </a:r>
            <a:r>
              <a:rPr lang="tr-TR" sz="2000" dirty="0" smtClean="0">
                <a:latin typeface="Arial" panose="020B0604020202020204" pitchFamily="34" charset="0"/>
                <a:ea typeface="MS PGothic" panose="020B0600070205080204" pitchFamily="34" charset="-128"/>
                <a:cs typeface="Times New Roman" panose="02020603050405020304" pitchFamily="18" charset="0"/>
              </a:rPr>
              <a:t>ğretmenler </a:t>
            </a:r>
            <a:r>
              <a:rPr lang="tr-TR" sz="2000" dirty="0">
                <a:latin typeface="Arial" panose="020B0604020202020204" pitchFamily="34" charset="0"/>
                <a:ea typeface="MS PGothic" panose="020B0600070205080204" pitchFamily="34" charset="-128"/>
                <a:cs typeface="Times New Roman" panose="02020603050405020304" pitchFamily="18" charset="0"/>
              </a:rPr>
              <a:t>ve öğrencilerin konuları tartışabilecekleri, sorularına cevaplar bulabilecekleri, sanal olarak bir araya gelebilecekleri sosyal ağla sahip olmalarının sağlanması</a:t>
            </a:r>
          </a:p>
          <a:p>
            <a:pPr marL="285750" indent="-285750">
              <a:lnSpc>
                <a:spcPts val="2700"/>
              </a:lnSpc>
              <a:buFont typeface="Wingdings" panose="05000000000000000000" pitchFamily="2" charset="2"/>
              <a:buChar char="v"/>
            </a:pPr>
            <a:r>
              <a:rPr lang="tr-TR" sz="2000" dirty="0">
                <a:latin typeface="Arial" panose="020B0604020202020204" pitchFamily="34" charset="0"/>
                <a:ea typeface="MS PGothic" panose="020B0600070205080204" pitchFamily="34" charset="-128"/>
                <a:cs typeface="Times New Roman" panose="02020603050405020304" pitchFamily="18" charset="0"/>
              </a:rPr>
              <a:t>P</a:t>
            </a:r>
            <a:r>
              <a:rPr lang="tr-TR" sz="2000" dirty="0" smtClean="0">
                <a:latin typeface="Arial" panose="020B0604020202020204" pitchFamily="34" charset="0"/>
                <a:ea typeface="MS PGothic" panose="020B0600070205080204" pitchFamily="34" charset="-128"/>
                <a:cs typeface="Times New Roman" panose="02020603050405020304" pitchFamily="18" charset="0"/>
              </a:rPr>
              <a:t>aylaşımcı </a:t>
            </a:r>
            <a:r>
              <a:rPr lang="tr-TR" sz="2000" dirty="0">
                <a:latin typeface="Arial" panose="020B0604020202020204" pitchFamily="34" charset="0"/>
                <a:ea typeface="MS PGothic" panose="020B0600070205080204" pitchFamily="34" charset="-128"/>
                <a:cs typeface="Times New Roman" panose="02020603050405020304" pitchFamily="18" charset="0"/>
              </a:rPr>
              <a:t>uygulamalar ile eğitim sürecine bağlanacakları ortamlara sahip olmalarını olanak sağlanması</a:t>
            </a:r>
            <a:endParaRPr lang="en-US" sz="2000" dirty="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 xmlns:p14="http://schemas.microsoft.com/office/powerpoint/2010/main" val="283306051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animEffect transition="in" filter="fade">
                                      <p:cBhvr>
                                        <p:cTn id="11" dur="500"/>
                                        <p:tgtEl>
                                          <p:spTgt spid="5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
                                            <p:txEl>
                                              <p:pRg st="2" end="2"/>
                                            </p:txEl>
                                          </p:spTgt>
                                        </p:tgtEl>
                                        <p:attrNameLst>
                                          <p:attrName>style.visibility</p:attrName>
                                        </p:attrNameLst>
                                      </p:cBhvr>
                                      <p:to>
                                        <p:strVal val="visible"/>
                                      </p:to>
                                    </p:set>
                                    <p:animEffect transition="in" filter="fade">
                                      <p:cBhvr>
                                        <p:cTn id="15" dur="500"/>
                                        <p:tgtEl>
                                          <p:spTgt spid="5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9">
                                            <p:txEl>
                                              <p:pRg st="3" end="3"/>
                                            </p:txEl>
                                          </p:spTgt>
                                        </p:tgtEl>
                                        <p:attrNameLst>
                                          <p:attrName>style.visibility</p:attrName>
                                        </p:attrNameLst>
                                      </p:cBhvr>
                                      <p:to>
                                        <p:strVal val="visible"/>
                                      </p:to>
                                    </p:set>
                                    <p:animEffect transition="in" filter="fade">
                                      <p:cBhvr>
                                        <p:cTn id="19" dur="500"/>
                                        <p:tgtEl>
                                          <p:spTgt spid="5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500"/>
                                        <p:tgtEl>
                                          <p:spTgt spid="5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9">
                                            <p:txEl>
                                              <p:pRg st="5" end="5"/>
                                            </p:txEl>
                                          </p:spTgt>
                                        </p:tgtEl>
                                        <p:attrNameLst>
                                          <p:attrName>style.visibility</p:attrName>
                                        </p:attrNameLst>
                                      </p:cBhvr>
                                      <p:to>
                                        <p:strVal val="visible"/>
                                      </p:to>
                                    </p:set>
                                    <p:animEffect transition="in" filter="fade">
                                      <p:cBhvr>
                                        <p:cTn id="27" dur="500"/>
                                        <p:tgtEl>
                                          <p:spTgt spid="5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9">
                                            <p:txEl>
                                              <p:pRg st="6" end="6"/>
                                            </p:txEl>
                                          </p:spTgt>
                                        </p:tgtEl>
                                        <p:attrNameLst>
                                          <p:attrName>style.visibility</p:attrName>
                                        </p:attrNameLst>
                                      </p:cBhvr>
                                      <p:to>
                                        <p:strVal val="visible"/>
                                      </p:to>
                                    </p:set>
                                    <p:animEffect transition="in" filter="fade">
                                      <p:cBhvr>
                                        <p:cTn id="31" dur="500"/>
                                        <p:tgtEl>
                                          <p:spTgt spid="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666750" y="1495522"/>
            <a:ext cx="3890260" cy="525463"/>
          </a:xfrm>
        </p:spPr>
        <p:txBody>
          <a:bodyPr>
            <a:normAutofit fontScale="90000"/>
          </a:bodyPr>
          <a:lstStyle/>
          <a:p>
            <a:pPr lvl="0" algn="l"/>
            <a:r>
              <a:rPr lang="tr-TR" dirty="0" smtClean="0">
                <a:solidFill>
                  <a:srgbClr val="0070C0"/>
                </a:solidFill>
                <a:effectLst>
                  <a:outerShdw blurRad="38100" dist="38100" dir="2700000" algn="tl">
                    <a:srgbClr val="000000">
                      <a:alpha val="43137"/>
                    </a:srgbClr>
                  </a:outerShdw>
                </a:effectLst>
              </a:rPr>
              <a:t>EBA da Yapılanlar</a:t>
            </a:r>
            <a:endParaRPr lang="en-US" dirty="0">
              <a:solidFill>
                <a:srgbClr val="0070C0"/>
              </a:solidFill>
              <a:effectLst>
                <a:outerShdw blurRad="38100" dist="38100" dir="2700000" algn="tl">
                  <a:srgbClr val="000000">
                    <a:alpha val="43137"/>
                  </a:srgbClr>
                </a:outerShdw>
              </a:effectLst>
            </a:endParaRPr>
          </a:p>
        </p:txBody>
      </p:sp>
      <p:sp>
        <p:nvSpPr>
          <p:cNvPr id="8" name="Unvan 1"/>
          <p:cNvSpPr txBox="1">
            <a:spLocks/>
          </p:cNvSpPr>
          <p:nvPr/>
        </p:nvSpPr>
        <p:spPr>
          <a:xfrm>
            <a:off x="4265835" y="1536903"/>
            <a:ext cx="4806259" cy="4591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6">
                    <a:lumMod val="75000"/>
                  </a:schemeClr>
                </a:solidFill>
                <a:effectLst>
                  <a:outerShdw blurRad="38100" dist="38100" dir="2700000" algn="tl">
                    <a:srgbClr val="000000">
                      <a:alpha val="43137"/>
                    </a:srgbClr>
                  </a:outerShdw>
                </a:effectLst>
              </a:rPr>
              <a:t>&gt;&gt; WEB EBA Portal &amp; Modüller</a:t>
            </a:r>
            <a:endParaRPr lang="en-US" sz="2800"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2918472" y="2434997"/>
            <a:ext cx="2431508" cy="38044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Metin kutusu 8"/>
          <p:cNvSpPr txBox="1"/>
          <p:nvPr/>
        </p:nvSpPr>
        <p:spPr>
          <a:xfrm>
            <a:off x="1568611" y="5226289"/>
            <a:ext cx="1123641" cy="369332"/>
          </a:xfrm>
          <a:prstGeom prst="rect">
            <a:avLst/>
          </a:prstGeom>
          <a:noFill/>
        </p:spPr>
        <p:txBody>
          <a:bodyPr wrap="square" rtlCol="0">
            <a:spAutoFit/>
          </a:bodyPr>
          <a:lstStyle/>
          <a:p>
            <a:pPr algn="ctr"/>
            <a:r>
              <a:rPr lang="tr-TR" dirty="0" smtClean="0"/>
              <a:t>Haberler</a:t>
            </a:r>
            <a:endParaRPr lang="tr-TR" dirty="0"/>
          </a:p>
        </p:txBody>
      </p:sp>
      <p:sp>
        <p:nvSpPr>
          <p:cNvPr id="10" name="Metin kutusu 9"/>
          <p:cNvSpPr txBox="1"/>
          <p:nvPr/>
        </p:nvSpPr>
        <p:spPr>
          <a:xfrm>
            <a:off x="2031129" y="4147011"/>
            <a:ext cx="880696" cy="369332"/>
          </a:xfrm>
          <a:prstGeom prst="rect">
            <a:avLst/>
          </a:prstGeom>
          <a:noFill/>
        </p:spPr>
        <p:txBody>
          <a:bodyPr wrap="square" rtlCol="0">
            <a:spAutoFit/>
          </a:bodyPr>
          <a:lstStyle/>
          <a:p>
            <a:pPr algn="ctr"/>
            <a:r>
              <a:rPr lang="tr-TR" dirty="0" smtClean="0"/>
              <a:t>E-içerik</a:t>
            </a:r>
            <a:endParaRPr lang="tr-TR" dirty="0"/>
          </a:p>
        </p:txBody>
      </p:sp>
      <p:sp>
        <p:nvSpPr>
          <p:cNvPr id="11" name="Metin kutusu 10"/>
          <p:cNvSpPr txBox="1"/>
          <p:nvPr/>
        </p:nvSpPr>
        <p:spPr>
          <a:xfrm>
            <a:off x="3846647" y="2320460"/>
            <a:ext cx="896657" cy="369332"/>
          </a:xfrm>
          <a:prstGeom prst="rect">
            <a:avLst/>
          </a:prstGeom>
          <a:noFill/>
        </p:spPr>
        <p:txBody>
          <a:bodyPr wrap="square" rtlCol="0">
            <a:spAutoFit/>
          </a:bodyPr>
          <a:lstStyle/>
          <a:p>
            <a:pPr algn="ctr"/>
            <a:r>
              <a:rPr lang="tr-TR" dirty="0" smtClean="0"/>
              <a:t>E-kitap</a:t>
            </a:r>
            <a:endParaRPr lang="tr-TR" dirty="0"/>
          </a:p>
        </p:txBody>
      </p:sp>
      <p:sp>
        <p:nvSpPr>
          <p:cNvPr id="12" name="Metin kutusu 11"/>
          <p:cNvSpPr txBox="1"/>
          <p:nvPr/>
        </p:nvSpPr>
        <p:spPr>
          <a:xfrm>
            <a:off x="5422458" y="2298093"/>
            <a:ext cx="866488" cy="369332"/>
          </a:xfrm>
          <a:prstGeom prst="rect">
            <a:avLst/>
          </a:prstGeom>
          <a:noFill/>
        </p:spPr>
        <p:txBody>
          <a:bodyPr wrap="square" rtlCol="0">
            <a:spAutoFit/>
          </a:bodyPr>
          <a:lstStyle/>
          <a:p>
            <a:pPr algn="ctr"/>
            <a:r>
              <a:rPr lang="tr-TR" dirty="0" smtClean="0"/>
              <a:t>Video</a:t>
            </a:r>
            <a:endParaRPr lang="tr-TR" dirty="0"/>
          </a:p>
        </p:txBody>
      </p:sp>
      <p:sp>
        <p:nvSpPr>
          <p:cNvPr id="13" name="Metin kutusu 12"/>
          <p:cNvSpPr txBox="1"/>
          <p:nvPr/>
        </p:nvSpPr>
        <p:spPr>
          <a:xfrm>
            <a:off x="6718432" y="3049861"/>
            <a:ext cx="711337" cy="369332"/>
          </a:xfrm>
          <a:prstGeom prst="rect">
            <a:avLst/>
          </a:prstGeom>
          <a:noFill/>
        </p:spPr>
        <p:txBody>
          <a:bodyPr wrap="square" rtlCol="0">
            <a:spAutoFit/>
          </a:bodyPr>
          <a:lstStyle/>
          <a:p>
            <a:pPr algn="ctr"/>
            <a:r>
              <a:rPr lang="tr-TR" dirty="0" smtClean="0"/>
              <a:t>Ses</a:t>
            </a:r>
            <a:endParaRPr lang="tr-TR" dirty="0"/>
          </a:p>
        </p:txBody>
      </p:sp>
      <p:sp>
        <p:nvSpPr>
          <p:cNvPr id="14" name="Metin kutusu 13"/>
          <p:cNvSpPr txBox="1"/>
          <p:nvPr/>
        </p:nvSpPr>
        <p:spPr>
          <a:xfrm>
            <a:off x="6478821" y="4072411"/>
            <a:ext cx="900866" cy="369332"/>
          </a:xfrm>
          <a:prstGeom prst="rect">
            <a:avLst/>
          </a:prstGeom>
          <a:noFill/>
        </p:spPr>
        <p:txBody>
          <a:bodyPr wrap="square" rtlCol="0">
            <a:spAutoFit/>
          </a:bodyPr>
          <a:lstStyle/>
          <a:p>
            <a:pPr algn="ctr"/>
            <a:r>
              <a:rPr lang="tr-TR" dirty="0" smtClean="0"/>
              <a:t>Görsel </a:t>
            </a:r>
            <a:endParaRPr lang="tr-TR" dirty="0"/>
          </a:p>
        </p:txBody>
      </p:sp>
      <p:sp>
        <p:nvSpPr>
          <p:cNvPr id="15" name="Metin kutusu 14"/>
          <p:cNvSpPr txBox="1"/>
          <p:nvPr/>
        </p:nvSpPr>
        <p:spPr>
          <a:xfrm>
            <a:off x="6347921" y="5213263"/>
            <a:ext cx="1484416" cy="369332"/>
          </a:xfrm>
          <a:prstGeom prst="rect">
            <a:avLst/>
          </a:prstGeom>
          <a:noFill/>
        </p:spPr>
        <p:txBody>
          <a:bodyPr wrap="square" rtlCol="0">
            <a:spAutoFit/>
          </a:bodyPr>
          <a:lstStyle/>
          <a:p>
            <a:pPr algn="ctr"/>
            <a:r>
              <a:rPr lang="tr-TR" dirty="0" smtClean="0"/>
              <a:t>Tartışalım</a:t>
            </a:r>
            <a:endParaRPr lang="tr-TR" dirty="0"/>
          </a:p>
        </p:txBody>
      </p:sp>
      <p:pic>
        <p:nvPicPr>
          <p:cNvPr id="16" name="Resim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77603" y="3962756"/>
            <a:ext cx="743123" cy="743123"/>
          </a:xfrm>
          <a:prstGeom prst="rect">
            <a:avLst/>
          </a:prstGeom>
        </p:spPr>
      </p:pic>
      <p:pic>
        <p:nvPicPr>
          <p:cNvPr id="17" name="Resim 1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093244" y="2102689"/>
            <a:ext cx="743123" cy="743123"/>
          </a:xfrm>
          <a:prstGeom prst="rect">
            <a:avLst/>
          </a:prstGeom>
        </p:spPr>
      </p:pic>
      <p:pic>
        <p:nvPicPr>
          <p:cNvPr id="18" name="Resim 1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719995" y="3937977"/>
            <a:ext cx="743123" cy="743123"/>
          </a:xfrm>
          <a:prstGeom prst="rect">
            <a:avLst/>
          </a:prstGeom>
        </p:spPr>
      </p:pic>
      <p:pic>
        <p:nvPicPr>
          <p:cNvPr id="19" name="Resim 1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52175" y="5108043"/>
            <a:ext cx="743123" cy="743123"/>
          </a:xfrm>
          <a:prstGeom prst="rect">
            <a:avLst/>
          </a:prstGeom>
        </p:spPr>
      </p:pic>
      <p:pic>
        <p:nvPicPr>
          <p:cNvPr id="20" name="Resim 19"/>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001716" y="2797125"/>
            <a:ext cx="743123" cy="743123"/>
          </a:xfrm>
          <a:prstGeom prst="rect">
            <a:avLst/>
          </a:prstGeom>
        </p:spPr>
      </p:pic>
      <p:pic>
        <p:nvPicPr>
          <p:cNvPr id="22" name="Resim 21"/>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4751643" y="2109083"/>
            <a:ext cx="743123" cy="743123"/>
          </a:xfrm>
          <a:prstGeom prst="rect">
            <a:avLst/>
          </a:prstGeom>
        </p:spPr>
      </p:pic>
      <p:pic>
        <p:nvPicPr>
          <p:cNvPr id="3" name="Resim 2"/>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649508" y="2901171"/>
            <a:ext cx="716061" cy="740335"/>
          </a:xfrm>
          <a:prstGeom prst="rect">
            <a:avLst/>
          </a:prstGeom>
        </p:spPr>
      </p:pic>
      <p:sp>
        <p:nvSpPr>
          <p:cNvPr id="23" name="Metin kutusu 22"/>
          <p:cNvSpPr txBox="1"/>
          <p:nvPr/>
        </p:nvSpPr>
        <p:spPr>
          <a:xfrm>
            <a:off x="2412750" y="3095167"/>
            <a:ext cx="866488" cy="369332"/>
          </a:xfrm>
          <a:prstGeom prst="rect">
            <a:avLst/>
          </a:prstGeom>
          <a:noFill/>
        </p:spPr>
        <p:txBody>
          <a:bodyPr wrap="square" rtlCol="0">
            <a:spAutoFit/>
          </a:bodyPr>
          <a:lstStyle/>
          <a:p>
            <a:pPr algn="ctr"/>
            <a:r>
              <a:rPr lang="tr-TR" dirty="0" smtClean="0"/>
              <a:t>E-Dergi</a:t>
            </a:r>
            <a:endParaRPr lang="tr-TR" dirty="0"/>
          </a:p>
        </p:txBody>
      </p:sp>
      <p:pic>
        <p:nvPicPr>
          <p:cNvPr id="4" name="Resim 3"/>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5533894" y="5078828"/>
            <a:ext cx="677456" cy="677456"/>
          </a:xfrm>
          <a:prstGeom prst="rect">
            <a:avLst/>
          </a:prstGeom>
        </p:spPr>
      </p:pic>
      <p:pic>
        <p:nvPicPr>
          <p:cNvPr id="6" name="Resim 5"/>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rot="156562">
            <a:off x="2365569" y="6165160"/>
            <a:ext cx="2515893" cy="3886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 name="Metin kutusu 33"/>
          <p:cNvSpPr txBox="1"/>
          <p:nvPr/>
        </p:nvSpPr>
        <p:spPr>
          <a:xfrm rot="335661">
            <a:off x="2810557" y="6517342"/>
            <a:ext cx="1484416" cy="369332"/>
          </a:xfrm>
          <a:prstGeom prst="rect">
            <a:avLst/>
          </a:prstGeom>
          <a:noFill/>
        </p:spPr>
        <p:txBody>
          <a:bodyPr wrap="square" rtlCol="0">
            <a:spAutoFit/>
          </a:bodyPr>
          <a:lstStyle/>
          <a:p>
            <a:pPr algn="ctr"/>
            <a:r>
              <a:rPr lang="tr-TR" dirty="0" smtClean="0"/>
              <a:t>Arama</a:t>
            </a:r>
            <a:endParaRPr lang="tr-TR" dirty="0"/>
          </a:p>
        </p:txBody>
      </p:sp>
    </p:spTree>
    <p:extLst>
      <p:ext uri="{BB962C8B-B14F-4D97-AF65-F5344CB8AC3E}">
        <p14:creationId xmlns="" xmlns:p14="http://schemas.microsoft.com/office/powerpoint/2010/main" val="306410923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2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969026" y="1958980"/>
            <a:ext cx="4525419" cy="47339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Metin kutusu 6"/>
          <p:cNvSpPr txBox="1"/>
          <p:nvPr/>
        </p:nvSpPr>
        <p:spPr>
          <a:xfrm>
            <a:off x="5939767" y="2103910"/>
            <a:ext cx="2842726" cy="3323987"/>
          </a:xfrm>
          <a:prstGeom prst="rect">
            <a:avLst/>
          </a:prstGeom>
          <a:noFill/>
        </p:spPr>
        <p:txBody>
          <a:bodyPr wrap="square" rtlCol="0">
            <a:spAutoFit/>
          </a:bodyPr>
          <a:lstStyle/>
          <a:p>
            <a:pPr>
              <a:lnSpc>
                <a:spcPct val="150000"/>
              </a:lnSpc>
            </a:pPr>
            <a:r>
              <a:rPr lang="tr-TR" sz="2000" dirty="0"/>
              <a:t>Öğretmen ve öğrencilerin yaptığı birbirinden güzel çalışmaları </a:t>
            </a:r>
            <a:r>
              <a:rPr lang="tr-TR" sz="2000" b="1" dirty="0"/>
              <a:t>herkesin</a:t>
            </a:r>
            <a:r>
              <a:rPr lang="tr-TR" sz="2000" dirty="0"/>
              <a:t> </a:t>
            </a:r>
            <a:r>
              <a:rPr lang="tr-TR" sz="2000" b="1" dirty="0"/>
              <a:t>duyması</a:t>
            </a:r>
            <a:r>
              <a:rPr lang="tr-TR" sz="2000" dirty="0"/>
              <a:t>, </a:t>
            </a:r>
            <a:r>
              <a:rPr lang="tr-TR" sz="2000" b="1" dirty="0"/>
              <a:t>görmesi</a:t>
            </a:r>
            <a:r>
              <a:rPr lang="tr-TR" sz="2000" dirty="0"/>
              <a:t>, </a:t>
            </a:r>
            <a:r>
              <a:rPr lang="tr-TR" sz="2000" b="1" dirty="0"/>
              <a:t>örnek</a:t>
            </a:r>
            <a:r>
              <a:rPr lang="tr-TR" sz="2000" dirty="0"/>
              <a:t> </a:t>
            </a:r>
            <a:r>
              <a:rPr lang="tr-TR" sz="2000" b="1" dirty="0"/>
              <a:t>alarak</a:t>
            </a:r>
            <a:r>
              <a:rPr lang="tr-TR" sz="2000" dirty="0"/>
              <a:t> daha da iyisini geliştirebilmesi amacıyla tasarlanan bir modüldür. </a:t>
            </a:r>
          </a:p>
        </p:txBody>
      </p:sp>
      <p:sp>
        <p:nvSpPr>
          <p:cNvPr id="8" name="Unvan 1"/>
          <p:cNvSpPr txBox="1">
            <a:spLocks/>
          </p:cNvSpPr>
          <p:nvPr/>
        </p:nvSpPr>
        <p:spPr>
          <a:xfrm>
            <a:off x="969024"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Haber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2553543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511791" y="2356541"/>
            <a:ext cx="2813502" cy="3785652"/>
          </a:xfrm>
          <a:prstGeom prst="rect">
            <a:avLst/>
          </a:prstGeom>
          <a:noFill/>
        </p:spPr>
        <p:txBody>
          <a:bodyPr wrap="square" rtlCol="0">
            <a:spAutoFit/>
          </a:bodyPr>
          <a:lstStyle/>
          <a:p>
            <a:pPr>
              <a:lnSpc>
                <a:spcPct val="150000"/>
              </a:lnSpc>
            </a:pPr>
            <a:r>
              <a:rPr lang="tr-TR" sz="2000" dirty="0" smtClean="0"/>
              <a:t>E-İçerik </a:t>
            </a:r>
            <a:r>
              <a:rPr lang="tr-TR" sz="2000" dirty="0"/>
              <a:t>modülü birbirinden bağımsız eğitim portallerini aynı adreste buluşturmak ve okul ağı içerisinde ücretsiz olarak kullanıma sunmak amacıyla tasarlanan bir modüldür. </a:t>
            </a:r>
          </a:p>
        </p:txBody>
      </p:sp>
      <p:sp>
        <p:nvSpPr>
          <p:cNvPr id="8" name="Unvan 1"/>
          <p:cNvSpPr txBox="1">
            <a:spLocks/>
          </p:cNvSpPr>
          <p:nvPr/>
        </p:nvSpPr>
        <p:spPr>
          <a:xfrm>
            <a:off x="969024"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a:t>
            </a:r>
            <a:r>
              <a:rPr lang="tr-TR" b="1" dirty="0" err="1" smtClean="0">
                <a:solidFill>
                  <a:schemeClr val="accent6">
                    <a:lumMod val="75000"/>
                  </a:schemeClr>
                </a:solidFill>
                <a:effectLst>
                  <a:outerShdw blurRad="38100" dist="38100" dir="2700000" algn="tl">
                    <a:srgbClr val="000000">
                      <a:alpha val="43137"/>
                    </a:srgbClr>
                  </a:outerShdw>
                </a:effectLst>
              </a:rPr>
              <a:t>E_İçerik</a:t>
            </a:r>
            <a:r>
              <a:rPr lang="tr-TR" b="1" dirty="0" smtClean="0">
                <a:solidFill>
                  <a:schemeClr val="accent6">
                    <a:lumMod val="75000"/>
                  </a:schemeClr>
                </a:solidFill>
                <a:effectLst>
                  <a:outerShdw blurRad="38100" dist="38100" dir="2700000" algn="tl">
                    <a:srgbClr val="000000">
                      <a:alpha val="43137"/>
                    </a:srgbClr>
                  </a:outerShdw>
                </a:effectLst>
              </a:rPr>
              <a:t>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467245" y="1958981"/>
            <a:ext cx="3155555" cy="4863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61837310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367949" y="2224795"/>
            <a:ext cx="3042404" cy="3785652"/>
          </a:xfrm>
          <a:prstGeom prst="rect">
            <a:avLst/>
          </a:prstGeom>
          <a:noFill/>
        </p:spPr>
        <p:txBody>
          <a:bodyPr wrap="square" rtlCol="0">
            <a:spAutoFit/>
          </a:bodyPr>
          <a:lstStyle/>
          <a:p>
            <a:pPr>
              <a:lnSpc>
                <a:spcPct val="150000"/>
              </a:lnSpc>
            </a:pPr>
            <a:r>
              <a:rPr lang="tr-TR" sz="2000" dirty="0" smtClean="0"/>
              <a:t>E-Dergi </a:t>
            </a:r>
            <a:r>
              <a:rPr lang="tr-TR" sz="2000" dirty="0"/>
              <a:t>modülü birbirinden bağımsız </a:t>
            </a:r>
            <a:r>
              <a:rPr lang="tr-TR" sz="2000" dirty="0" smtClean="0"/>
              <a:t>eğitime yardımcı dergilerin dijital olarak ulaşabilmesi </a:t>
            </a:r>
            <a:r>
              <a:rPr lang="tr-TR" sz="2000" dirty="0"/>
              <a:t>ve okul ağı </a:t>
            </a:r>
            <a:r>
              <a:rPr lang="tr-TR" sz="2000" dirty="0" smtClean="0"/>
              <a:t>içerisinde veya her yerden </a:t>
            </a:r>
            <a:r>
              <a:rPr lang="tr-TR" sz="2000" dirty="0"/>
              <a:t>ücretsiz olarak kullanıma sunmak amacıyla tasarlanan bir modüldür. </a:t>
            </a:r>
          </a:p>
        </p:txBody>
      </p:sp>
      <p:sp>
        <p:nvSpPr>
          <p:cNvPr id="8" name="Unvan 1"/>
          <p:cNvSpPr txBox="1">
            <a:spLocks/>
          </p:cNvSpPr>
          <p:nvPr/>
        </p:nvSpPr>
        <p:spPr>
          <a:xfrm>
            <a:off x="969024" y="1433518"/>
            <a:ext cx="8229600" cy="5254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E-Dergi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467245" y="1958981"/>
            <a:ext cx="3155555" cy="48639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45209201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0F0DB0AA54C64AAFFC5DFF3B3376EA" ma:contentTypeVersion="0" ma:contentTypeDescription="Create a new document." ma:contentTypeScope="" ma:versionID="a6a7f941c472dafd2e16fe6d08561a02">
  <xsd:schema xmlns:xsd="http://www.w3.org/2001/XMLSchema" xmlns:xs="http://www.w3.org/2001/XMLSchema" xmlns:p="http://schemas.microsoft.com/office/2006/metadata/properties" targetNamespace="http://schemas.microsoft.com/office/2006/metadata/properties" ma:root="true" ma:fieldsID="4bf047e7a74b30498cccbe2fa67257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063D13-DB69-4C2B-A1C0-4B863E272B8C}">
  <ds:schemaRefs>
    <ds:schemaRef ds:uri="http://schemas.microsoft.com/sharepoint/v3/contenttype/forms"/>
  </ds:schemaRefs>
</ds:datastoreItem>
</file>

<file path=customXml/itemProps2.xml><?xml version="1.0" encoding="utf-8"?>
<ds:datastoreItem xmlns:ds="http://schemas.openxmlformats.org/officeDocument/2006/customXml" ds:itemID="{2391D8DB-B119-4ECA-8082-98B72A1CF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3F912E5-7F6C-40DB-A240-90F5FB573430}">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10678</TotalTime>
  <Words>696</Words>
  <Application>Microsoft Office PowerPoint</Application>
  <PresentationFormat>Ekran Gösterisi (4:3)</PresentationFormat>
  <Paragraphs>83</Paragraphs>
  <Slides>26</Slides>
  <Notes>1</Notes>
  <HiddenSlides>1</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Theme</vt:lpstr>
      <vt:lpstr>Slayt 1</vt:lpstr>
      <vt:lpstr>EBA nedir?</vt:lpstr>
      <vt:lpstr>EBA amacı nedir? </vt:lpstr>
      <vt:lpstr>EBA’nın Önemi</vt:lpstr>
      <vt:lpstr>EBA’nın Önemi</vt:lpstr>
      <vt:lpstr>EBA da Yapılanlar</vt:lpstr>
      <vt:lpstr>Slayt 7</vt:lpstr>
      <vt:lpstr>Slayt 8</vt:lpstr>
      <vt:lpstr>Slayt 9</vt:lpstr>
      <vt:lpstr>Slayt 10</vt:lpstr>
      <vt:lpstr>Slayt 11</vt:lpstr>
      <vt:lpstr>Ders Videoları (EBA tarafından hazırlanan)</vt:lpstr>
      <vt:lpstr>Deneyler (EBA tarafından hazırlanan)</vt:lpstr>
      <vt:lpstr>Bir Bilene Sorun? (EBA tarafından hazırlanan)</vt:lpstr>
      <vt:lpstr>Bunları Biliyor musunuz? (EBA tarafından hazırlanan)</vt:lpstr>
      <vt:lpstr>Diğer Video Projeleri</vt:lpstr>
      <vt:lpstr>Slayt 17</vt:lpstr>
      <vt:lpstr>Ses</vt:lpstr>
      <vt:lpstr>Slayt 19</vt:lpstr>
      <vt:lpstr>Slayt 20</vt:lpstr>
      <vt:lpstr>Slayt 21</vt:lpstr>
      <vt:lpstr>Slayt 22</vt:lpstr>
      <vt:lpstr>Slayt 23</vt:lpstr>
      <vt:lpstr>Slayt 24</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Bilişim Ağı</dc:title>
  <dc:creator>H</dc:creator>
  <cp:lastModifiedBy>nasıf</cp:lastModifiedBy>
  <cp:revision>398</cp:revision>
  <cp:lastPrinted>2014-01-16T13:38:16Z</cp:lastPrinted>
  <dcterms:created xsi:type="dcterms:W3CDTF">2012-03-30T06:01:49Z</dcterms:created>
  <dcterms:modified xsi:type="dcterms:W3CDTF">2015-12-14T09:09:22Z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0x010100590F0DB0AA54C64AAFFC5DFF3B3376EA</vt:lpwstr>
  </property>
</Properties>
</file>